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2" r:id="rId2"/>
    <p:sldId id="279" r:id="rId3"/>
    <p:sldId id="264" r:id="rId4"/>
    <p:sldId id="266" r:id="rId5"/>
    <p:sldId id="267" r:id="rId6"/>
    <p:sldId id="260" r:id="rId7"/>
    <p:sldId id="259" r:id="rId8"/>
    <p:sldId id="268" r:id="rId9"/>
    <p:sldId id="269" r:id="rId10"/>
    <p:sldId id="272" r:id="rId11"/>
    <p:sldId id="265" r:id="rId12"/>
    <p:sldId id="273" r:id="rId13"/>
    <p:sldId id="271" r:id="rId14"/>
    <p:sldId id="257" r:id="rId15"/>
    <p:sldId id="258" r:id="rId16"/>
    <p:sldId id="261" r:id="rId17"/>
    <p:sldId id="274"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8" autoAdjust="0"/>
    <p:restoredTop sz="94660"/>
  </p:normalViewPr>
  <p:slideViewPr>
    <p:cSldViewPr>
      <p:cViewPr varScale="1">
        <p:scale>
          <a:sx n="70" d="100"/>
          <a:sy n="70" d="100"/>
        </p:scale>
        <p:origin x="4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4E562-33AF-4B6E-B9D0-145B86614ACD}" type="datetimeFigureOut">
              <a:rPr lang="en-US" smtClean="0"/>
              <a:pPr/>
              <a:t>10/17/2016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BC7549-A3DD-4BB8-8E05-8AAAACA1AA78}" type="slidenum">
              <a:rPr lang="en-US" smtClean="0"/>
              <a:pPr/>
              <a:t>‹#›</a:t>
            </a:fld>
            <a:endParaRPr lang="en-US"/>
          </a:p>
        </p:txBody>
      </p:sp>
    </p:spTree>
    <p:extLst>
      <p:ext uri="{BB962C8B-B14F-4D97-AF65-F5344CB8AC3E}">
        <p14:creationId xmlns:p14="http://schemas.microsoft.com/office/powerpoint/2010/main" val="2805302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BC7549-A3DD-4BB8-8E05-8AAAACA1AA78}" type="slidenum">
              <a:rPr lang="en-US" smtClean="0"/>
              <a:pPr/>
              <a:t>16</a:t>
            </a:fld>
            <a:endParaRPr lang="en-US"/>
          </a:p>
        </p:txBody>
      </p:sp>
    </p:spTree>
    <p:extLst>
      <p:ext uri="{BB962C8B-B14F-4D97-AF65-F5344CB8AC3E}">
        <p14:creationId xmlns:p14="http://schemas.microsoft.com/office/powerpoint/2010/main" val="3442278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44D58-E72F-4E27-A619-1D527A1194C4}"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9F19E-C5DF-43C5-AFCC-42005444BC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44D58-E72F-4E27-A619-1D527A1194C4}" type="datetimeFigureOut">
              <a:rPr lang="en-US" smtClean="0"/>
              <a:pPr/>
              <a:t>10/17/2016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9F19E-C5DF-43C5-AFCC-42005444BC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slide" Target="slide13.xml"/><Relationship Id="rId3" Type="http://schemas.openxmlformats.org/officeDocument/2006/relationships/slide" Target="slide16.xml"/><Relationship Id="rId7" Type="http://schemas.openxmlformats.org/officeDocument/2006/relationships/slide" Target="slide1.xml"/><Relationship Id="rId12" Type="http://schemas.openxmlformats.org/officeDocument/2006/relationships/image" Target="../media/image14.png"/><Relationship Id="rId2" Type="http://schemas.openxmlformats.org/officeDocument/2006/relationships/image" Target="../media/image9.wmf"/><Relationship Id="rId16" Type="http://schemas.openxmlformats.org/officeDocument/2006/relationships/image" Target="../media/image16.jpeg"/><Relationship Id="rId1" Type="http://schemas.openxmlformats.org/officeDocument/2006/relationships/slideLayout" Target="../slideLayouts/slideLayout6.xml"/><Relationship Id="rId6" Type="http://schemas.openxmlformats.org/officeDocument/2006/relationships/image" Target="../media/image11.wmf"/><Relationship Id="rId11" Type="http://schemas.openxmlformats.org/officeDocument/2006/relationships/slide" Target="slide5.xml"/><Relationship Id="rId5" Type="http://schemas.openxmlformats.org/officeDocument/2006/relationships/slide" Target="slide6.xml"/><Relationship Id="rId15" Type="http://schemas.openxmlformats.org/officeDocument/2006/relationships/slide" Target="slide14.xml"/><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slide" Target="slide7.xml"/><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 Target="slide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9.jpeg"/><Relationship Id="rId1" Type="http://schemas.openxmlformats.org/officeDocument/2006/relationships/slideLayout" Target="../slideLayouts/slideLayout6.xml"/><Relationship Id="rId5" Type="http://schemas.openxmlformats.org/officeDocument/2006/relationships/image" Target="../media/image20.jpeg"/><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14.xml"/><Relationship Id="rId1" Type="http://schemas.openxmlformats.org/officeDocument/2006/relationships/slideLayout" Target="../slideLayouts/slideLayout6.xml"/><Relationship Id="rId5" Type="http://schemas.openxmlformats.org/officeDocument/2006/relationships/image" Target="../media/image22.wmf"/><Relationship Id="rId4" Type="http://schemas.openxmlformats.org/officeDocument/2006/relationships/image" Target="../media/image2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685800"/>
            <a:ext cx="7239000" cy="4876800"/>
          </a:xfrm>
        </p:spPr>
        <p:txBody>
          <a:bodyPr/>
          <a:lstStyle/>
          <a:p>
            <a:pPr algn="ctr"/>
            <a:r>
              <a:rPr lang="en-US" sz="6000" dirty="0" smtClean="0">
                <a:solidFill>
                  <a:schemeClr val="tx1"/>
                </a:solidFill>
              </a:rPr>
              <a:t>Energy:</a:t>
            </a:r>
            <a:br>
              <a:rPr lang="en-US" sz="6000" dirty="0" smtClean="0">
                <a:solidFill>
                  <a:schemeClr val="tx1"/>
                </a:solidFill>
              </a:rPr>
            </a:br>
            <a:r>
              <a:rPr lang="en-US" sz="6000" dirty="0" smtClean="0">
                <a:solidFill>
                  <a:schemeClr val="tx1"/>
                </a:solidFill>
              </a:rPr>
              <a:t>Forms and Transformations</a:t>
            </a:r>
            <a:endParaRPr lang="en-US" sz="6000" dirty="0">
              <a:solidFill>
                <a:schemeClr val="tx1"/>
              </a:solidFill>
            </a:endParaRPr>
          </a:p>
        </p:txBody>
      </p:sp>
      <p:pic>
        <p:nvPicPr>
          <p:cNvPr id="4" name="Picture 5" descr="energy-efficiency"/>
          <p:cNvPicPr>
            <a:picLocks noChangeAspect="1" noChangeArrowheads="1"/>
          </p:cNvPicPr>
          <p:nvPr/>
        </p:nvPicPr>
        <p:blipFill>
          <a:blip r:embed="rId2" cstate="print"/>
          <a:srcRect/>
          <a:stretch>
            <a:fillRect/>
          </a:stretch>
        </p:blipFill>
        <p:spPr bwMode="auto">
          <a:xfrm>
            <a:off x="2975147" y="4572000"/>
            <a:ext cx="3349453" cy="1889107"/>
          </a:xfrm>
          <a:prstGeom prst="rect">
            <a:avLst/>
          </a:prstGeom>
          <a:noFill/>
          <a:ln w="9525">
            <a:noFill/>
            <a:miter lim="800000"/>
            <a:headEnd/>
            <a:tailEnd/>
          </a:ln>
        </p:spPr>
      </p:pic>
      <p:pic>
        <p:nvPicPr>
          <p:cNvPr id="6" name="Picture 9" descr="NSSL Image - nssl0010"/>
          <p:cNvPicPr>
            <a:picLocks noChangeAspect="1" noChangeArrowheads="1"/>
          </p:cNvPicPr>
          <p:nvPr/>
        </p:nvPicPr>
        <p:blipFill>
          <a:blip r:embed="rId3" cstate="print"/>
          <a:srcRect/>
          <a:stretch>
            <a:fillRect/>
          </a:stretch>
        </p:blipFill>
        <p:spPr bwMode="auto">
          <a:xfrm rot="19985894">
            <a:off x="-753403" y="-285559"/>
            <a:ext cx="3740468" cy="3189030"/>
          </a:xfrm>
          <a:prstGeom prst="rect">
            <a:avLst/>
          </a:prstGeom>
          <a:noFill/>
        </p:spPr>
      </p:pic>
      <p:pic>
        <p:nvPicPr>
          <p:cNvPr id="8" name="Picture 5" descr="h-bond"/>
          <p:cNvPicPr>
            <a:picLocks noChangeAspect="1" noChangeArrowheads="1"/>
          </p:cNvPicPr>
          <p:nvPr/>
        </p:nvPicPr>
        <p:blipFill>
          <a:blip r:embed="rId4" cstate="print"/>
          <a:srcRect/>
          <a:stretch>
            <a:fillRect/>
          </a:stretch>
        </p:blipFill>
        <p:spPr>
          <a:xfrm rot="1304717">
            <a:off x="6820781" y="-372618"/>
            <a:ext cx="2716741" cy="3200400"/>
          </a:xfrm>
          <a:prstGeom prst="rect">
            <a:avLst/>
          </a:prstGeom>
        </p:spPr>
      </p:pic>
      <p:pic>
        <p:nvPicPr>
          <p:cNvPr id="9" name="Picture 5" descr="light-bulb-250"/>
          <p:cNvPicPr>
            <a:picLocks noChangeAspect="1" noChangeArrowheads="1"/>
          </p:cNvPicPr>
          <p:nvPr/>
        </p:nvPicPr>
        <p:blipFill>
          <a:blip r:embed="rId5" cstate="print"/>
          <a:srcRect/>
          <a:stretch>
            <a:fillRect/>
          </a:stretch>
        </p:blipFill>
        <p:spPr>
          <a:xfrm rot="2256880">
            <a:off x="-432472" y="3460667"/>
            <a:ext cx="2709093" cy="3250912"/>
          </a:xfrm>
          <a:prstGeom prst="rect">
            <a:avLst/>
          </a:prstGeom>
        </p:spPr>
      </p:pic>
      <p:pic>
        <p:nvPicPr>
          <p:cNvPr id="10" name="Picture 14" descr="roller coaster 3"/>
          <p:cNvPicPr>
            <a:picLocks noChangeAspect="1" noChangeArrowheads="1"/>
          </p:cNvPicPr>
          <p:nvPr/>
        </p:nvPicPr>
        <p:blipFill>
          <a:blip r:embed="rId6" cstate="print"/>
          <a:srcRect/>
          <a:stretch>
            <a:fillRect/>
          </a:stretch>
        </p:blipFill>
        <p:spPr>
          <a:xfrm rot="19579100">
            <a:off x="6911936" y="4191039"/>
            <a:ext cx="2521107" cy="288126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50"/>
          <p:cNvSpPr txBox="1">
            <a:spLocks noGrp="1" noChangeArrowheads="1"/>
          </p:cNvSpPr>
          <p:nvPr>
            <p:ph type="title"/>
          </p:nvPr>
        </p:nvSpPr>
        <p:spPr>
          <a:xfrm>
            <a:off x="457200" y="152400"/>
            <a:ext cx="8305800" cy="1219200"/>
          </a:xfrm>
          <a:prstGeom prst="rect">
            <a:avLst/>
          </a:prstGeom>
          <a:solidFill>
            <a:schemeClr val="accent2"/>
          </a:solidFill>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noProof="0" dirty="0" smtClean="0">
                <a:solidFill>
                  <a:schemeClr val="bg1"/>
                </a:solidFill>
                <a:latin typeface="Comic Sans MS" pitchFamily="66" charset="0"/>
              </a:rPr>
              <a:t>All forms of energy falls under two categories:</a:t>
            </a:r>
            <a:endParaRPr kumimoji="0" lang="en-US" sz="4400" b="0" i="0" u="none" strike="noStrike" kern="1200" cap="none" spc="0" normalizeH="0" baseline="0" noProof="0" dirty="0">
              <a:ln>
                <a:noFill/>
              </a:ln>
              <a:solidFill>
                <a:schemeClr val="bg1"/>
              </a:solidFill>
              <a:effectLst/>
              <a:uLnTx/>
              <a:uFillTx/>
              <a:latin typeface="Comic Sans MS" pitchFamily="66" charset="0"/>
              <a:ea typeface="+mj-ea"/>
              <a:cs typeface="+mj-cs"/>
            </a:endParaRPr>
          </a:p>
        </p:txBody>
      </p:sp>
      <p:sp>
        <p:nvSpPr>
          <p:cNvPr id="5" name="Rectangle 4"/>
          <p:cNvSpPr/>
          <p:nvPr/>
        </p:nvSpPr>
        <p:spPr>
          <a:xfrm>
            <a:off x="381000" y="1524000"/>
            <a:ext cx="3276600" cy="923330"/>
          </a:xfrm>
          <a:prstGeom prst="rect">
            <a:avLst/>
          </a:prstGeom>
        </p:spPr>
        <p:txBody>
          <a:bodyPr wrap="square">
            <a:spAutoFit/>
          </a:bodyPr>
          <a:lstStyle/>
          <a:p>
            <a:r>
              <a:rPr lang="en-US" b="1" dirty="0" smtClean="0"/>
              <a:t>                 POTENTIAL</a:t>
            </a:r>
          </a:p>
          <a:p>
            <a:r>
              <a:rPr lang="en-US" dirty="0" smtClean="0"/>
              <a:t>Stored energy and the energy of</a:t>
            </a:r>
          </a:p>
          <a:p>
            <a:r>
              <a:rPr lang="en-US" dirty="0" smtClean="0"/>
              <a:t>position (gravitational).</a:t>
            </a:r>
            <a:endParaRPr lang="en-US" dirty="0"/>
          </a:p>
        </p:txBody>
      </p:sp>
      <p:sp>
        <p:nvSpPr>
          <p:cNvPr id="6" name="Rectangle 5"/>
          <p:cNvSpPr/>
          <p:nvPr/>
        </p:nvSpPr>
        <p:spPr>
          <a:xfrm>
            <a:off x="4953000" y="1524000"/>
            <a:ext cx="3657600" cy="923330"/>
          </a:xfrm>
          <a:prstGeom prst="rect">
            <a:avLst/>
          </a:prstGeom>
        </p:spPr>
        <p:txBody>
          <a:bodyPr wrap="square">
            <a:spAutoFit/>
          </a:bodyPr>
          <a:lstStyle/>
          <a:p>
            <a:r>
              <a:rPr lang="en-US" b="1" dirty="0" smtClean="0"/>
              <a:t>                        KINETIC</a:t>
            </a:r>
          </a:p>
          <a:p>
            <a:r>
              <a:rPr lang="en-US" dirty="0" smtClean="0"/>
              <a:t>The motion of waves, electrons,</a:t>
            </a:r>
          </a:p>
          <a:p>
            <a:r>
              <a:rPr lang="en-US" dirty="0" smtClean="0"/>
              <a:t>atoms, molecules, and substances.</a:t>
            </a:r>
            <a:endParaRPr lang="en-US" dirty="0"/>
          </a:p>
        </p:txBody>
      </p:sp>
      <p:cxnSp>
        <p:nvCxnSpPr>
          <p:cNvPr id="8" name="Straight Arrow Connector 7"/>
          <p:cNvCxnSpPr/>
          <p:nvPr/>
        </p:nvCxnSpPr>
        <p:spPr>
          <a:xfrm>
            <a:off x="1905000" y="2362200"/>
            <a:ext cx="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705600" y="2362200"/>
            <a:ext cx="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81000" y="2895600"/>
            <a:ext cx="4572000" cy="2308324"/>
          </a:xfrm>
          <a:prstGeom prst="rect">
            <a:avLst/>
          </a:prstGeom>
        </p:spPr>
        <p:txBody>
          <a:bodyPr>
            <a:spAutoFit/>
          </a:bodyPr>
          <a:lstStyle/>
          <a:p>
            <a:r>
              <a:rPr lang="en-US" b="1" dirty="0" smtClean="0"/>
              <a:t>CHEMICAL ENERGY</a:t>
            </a:r>
          </a:p>
          <a:p>
            <a:r>
              <a:rPr lang="en-US" dirty="0" smtClean="0"/>
              <a:t>   stored in the bonds of atoms and</a:t>
            </a:r>
          </a:p>
          <a:p>
            <a:r>
              <a:rPr lang="en-US" dirty="0" smtClean="0"/>
              <a:t>   molecules. </a:t>
            </a:r>
          </a:p>
          <a:p>
            <a:r>
              <a:rPr lang="en-US" b="1" dirty="0" smtClean="0"/>
              <a:t>NUCLEAR ENERGY </a:t>
            </a:r>
          </a:p>
          <a:p>
            <a:r>
              <a:rPr lang="en-US" dirty="0" smtClean="0"/>
              <a:t>   stored in the nucleus of an atom</a:t>
            </a:r>
          </a:p>
          <a:p>
            <a:endParaRPr lang="en-US" dirty="0" smtClean="0"/>
          </a:p>
          <a:p>
            <a:endParaRPr lang="en-US" dirty="0" smtClean="0"/>
          </a:p>
          <a:p>
            <a:endParaRPr lang="en-US" dirty="0"/>
          </a:p>
        </p:txBody>
      </p:sp>
      <p:sp>
        <p:nvSpPr>
          <p:cNvPr id="12" name="Rectangle 11"/>
          <p:cNvSpPr/>
          <p:nvPr/>
        </p:nvSpPr>
        <p:spPr>
          <a:xfrm>
            <a:off x="381000" y="4343400"/>
            <a:ext cx="4572000" cy="2031325"/>
          </a:xfrm>
          <a:prstGeom prst="rect">
            <a:avLst/>
          </a:prstGeom>
        </p:spPr>
        <p:txBody>
          <a:bodyPr>
            <a:spAutoFit/>
          </a:bodyPr>
          <a:lstStyle/>
          <a:p>
            <a:r>
              <a:rPr lang="en-US" b="1" dirty="0" smtClean="0"/>
              <a:t>ELASTIC ENERGY</a:t>
            </a:r>
          </a:p>
          <a:p>
            <a:r>
              <a:rPr lang="en-US" dirty="0" smtClean="0"/>
              <a:t>   stored in the compression and </a:t>
            </a:r>
          </a:p>
          <a:p>
            <a:r>
              <a:rPr lang="en-US" dirty="0" smtClean="0"/>
              <a:t>   stretched of an object</a:t>
            </a:r>
          </a:p>
          <a:p>
            <a:r>
              <a:rPr lang="en-US" b="1" dirty="0" smtClean="0"/>
              <a:t>GRAVITATIONAL ENERGY</a:t>
            </a:r>
          </a:p>
          <a:p>
            <a:r>
              <a:rPr lang="en-US" dirty="0" smtClean="0"/>
              <a:t>   energy of place or position.</a:t>
            </a:r>
          </a:p>
          <a:p>
            <a:r>
              <a:rPr lang="en-US" b="1" dirty="0" smtClean="0"/>
              <a:t>MAGNETIC ENERGY </a:t>
            </a:r>
          </a:p>
          <a:p>
            <a:r>
              <a:rPr lang="en-US" dirty="0" smtClean="0"/>
              <a:t>   energy stored in magnetic fields</a:t>
            </a:r>
            <a:endParaRPr lang="en-US" dirty="0"/>
          </a:p>
        </p:txBody>
      </p:sp>
      <p:sp>
        <p:nvSpPr>
          <p:cNvPr id="13" name="Rectangle 12"/>
          <p:cNvSpPr/>
          <p:nvPr/>
        </p:nvSpPr>
        <p:spPr>
          <a:xfrm>
            <a:off x="4800600" y="2573493"/>
            <a:ext cx="4114800" cy="1754326"/>
          </a:xfrm>
          <a:prstGeom prst="rect">
            <a:avLst/>
          </a:prstGeom>
        </p:spPr>
        <p:txBody>
          <a:bodyPr wrap="square">
            <a:spAutoFit/>
          </a:bodyPr>
          <a:lstStyle/>
          <a:p>
            <a:r>
              <a:rPr lang="en-US" b="1" dirty="0" smtClean="0"/>
              <a:t>Electromagnetic energy</a:t>
            </a:r>
          </a:p>
          <a:p>
            <a:endParaRPr lang="en-US" dirty="0" smtClean="0"/>
          </a:p>
          <a:p>
            <a:r>
              <a:rPr lang="en-US" b="1" dirty="0" smtClean="0"/>
              <a:t>THERMAL ENERGY or heat </a:t>
            </a:r>
          </a:p>
          <a:p>
            <a:r>
              <a:rPr lang="en-US" dirty="0" smtClean="0"/>
              <a:t>   The vibration or movement of atoms</a:t>
            </a:r>
          </a:p>
          <a:p>
            <a:r>
              <a:rPr lang="en-US" dirty="0" smtClean="0"/>
              <a:t>   and molecules in substances.</a:t>
            </a:r>
          </a:p>
          <a:p>
            <a:endParaRPr lang="en-US" dirty="0" smtClean="0"/>
          </a:p>
        </p:txBody>
      </p:sp>
      <p:sp>
        <p:nvSpPr>
          <p:cNvPr id="14" name="Rectangle 13"/>
          <p:cNvSpPr/>
          <p:nvPr/>
        </p:nvSpPr>
        <p:spPr>
          <a:xfrm>
            <a:off x="4800600" y="4021293"/>
            <a:ext cx="4572000" cy="3139321"/>
          </a:xfrm>
          <a:prstGeom prst="rect">
            <a:avLst/>
          </a:prstGeom>
        </p:spPr>
        <p:txBody>
          <a:bodyPr>
            <a:spAutoFit/>
          </a:bodyPr>
          <a:lstStyle/>
          <a:p>
            <a:r>
              <a:rPr lang="en-US" b="1" dirty="0" smtClean="0"/>
              <a:t>MECHANICAL ENERGY </a:t>
            </a:r>
          </a:p>
          <a:p>
            <a:r>
              <a:rPr lang="en-US" dirty="0" smtClean="0"/>
              <a:t>    movement of parts or a substance from</a:t>
            </a:r>
          </a:p>
          <a:p>
            <a:r>
              <a:rPr lang="en-US" dirty="0" smtClean="0"/>
              <a:t>    one place to another. </a:t>
            </a:r>
          </a:p>
          <a:p>
            <a:r>
              <a:rPr lang="en-US" b="1" dirty="0" smtClean="0"/>
              <a:t>SOUND </a:t>
            </a:r>
            <a:endParaRPr lang="en-US" dirty="0" smtClean="0"/>
          </a:p>
          <a:p>
            <a:r>
              <a:rPr lang="en-US" dirty="0" smtClean="0"/>
              <a:t>    movement of energy through longitudinal</a:t>
            </a:r>
          </a:p>
          <a:p>
            <a:r>
              <a:rPr lang="en-US" dirty="0" smtClean="0"/>
              <a:t>    waves.</a:t>
            </a:r>
          </a:p>
          <a:p>
            <a:r>
              <a:rPr lang="en-US" b="1" dirty="0" smtClean="0"/>
              <a:t>ELECTRICAL ENERGY is the</a:t>
            </a:r>
          </a:p>
          <a:p>
            <a:r>
              <a:rPr lang="en-US" dirty="0" smtClean="0"/>
              <a:t>   movement of electrons.</a:t>
            </a:r>
          </a:p>
          <a:p>
            <a:endParaRPr lang="en-US" dirty="0" smtClean="0"/>
          </a:p>
          <a:p>
            <a:r>
              <a:rPr lang="en-US" b="1" dirty="0" smtClean="0"/>
              <a:t>Law of Conservation of Energy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u="sng" dirty="0"/>
              <a:t>Energy transfer happens when </a:t>
            </a:r>
            <a:r>
              <a:rPr lang="en-US" u="sng" dirty="0" smtClean="0"/>
              <a:t>energy moves from one object to another</a:t>
            </a:r>
            <a:r>
              <a:rPr lang="en-US" dirty="0" smtClean="0"/>
              <a:t>.  </a:t>
            </a:r>
          </a:p>
          <a:p>
            <a:r>
              <a:rPr lang="en-US" dirty="0" smtClean="0"/>
              <a:t>Example: When the golfer swings a golf club, the moving club has mechanical energy.  When the club hits a golf ball, some of the energy of the club is transferred to the ball, causing the ball to move.</a:t>
            </a:r>
            <a:endParaRPr lang="en-US" dirty="0"/>
          </a:p>
          <a:p>
            <a:endParaRPr lang="en-US" dirty="0"/>
          </a:p>
        </p:txBody>
      </p:sp>
      <p:sp>
        <p:nvSpPr>
          <p:cNvPr id="4" name="Rectangle 2050"/>
          <p:cNvSpPr txBox="1">
            <a:spLocks noGrp="1" noChangeArrowheads="1"/>
          </p:cNvSpPr>
          <p:nvPr>
            <p:ph type="title"/>
          </p:nvPr>
        </p:nvSpPr>
        <p:spPr>
          <a:prstGeom prst="rect">
            <a:avLst/>
          </a:prstGeom>
          <a:solidFill>
            <a:schemeClr val="accent2"/>
          </a:solidFill>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Comic Sans MS" pitchFamily="66" charset="0"/>
                <a:ea typeface="+mj-ea"/>
                <a:cs typeface="+mj-cs"/>
              </a:rPr>
              <a:t>Describe the process of energy transfer.</a:t>
            </a:r>
            <a:endParaRPr kumimoji="0" lang="en-US" sz="4400" b="0" i="0" u="none" strike="noStrike" kern="1200" cap="none" spc="0" normalizeH="0" baseline="0" noProof="0" dirty="0">
              <a:ln>
                <a:noFill/>
              </a:ln>
              <a:solidFill>
                <a:schemeClr val="bg1"/>
              </a:solidFill>
              <a:effectLst/>
              <a:uLnTx/>
              <a:uFillTx/>
              <a:latin typeface="Comic Sans MS" pitchFamily="66" charset="0"/>
              <a:ea typeface="+mj-ea"/>
              <a:cs typeface="+mj-cs"/>
            </a:endParaRPr>
          </a:p>
        </p:txBody>
      </p:sp>
      <p:pic>
        <p:nvPicPr>
          <p:cNvPr id="3075" name="Picture 3" descr="C:\Documents and Settings\carla.thompson\Local Settings\Temporary Internet Files\Content.IE5\KMQXSKAL\MP900433121[1].jpg"/>
          <p:cNvPicPr>
            <a:picLocks noChangeAspect="1" noChangeArrowheads="1"/>
          </p:cNvPicPr>
          <p:nvPr/>
        </p:nvPicPr>
        <p:blipFill>
          <a:blip r:embed="rId2" cstate="print"/>
          <a:srcRect/>
          <a:stretch>
            <a:fillRect/>
          </a:stretch>
        </p:blipFill>
        <p:spPr bwMode="auto">
          <a:xfrm>
            <a:off x="4953000" y="4632415"/>
            <a:ext cx="3505200" cy="215152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Grp="1" noChangeAspect="1" noChangeArrowheads="1"/>
          </p:cNvPicPr>
          <p:nvPr>
            <p:ph idx="1"/>
          </p:nvPr>
        </p:nvPicPr>
        <p:blipFill>
          <a:blip r:embed="rId2" cstate="print"/>
          <a:srcRect/>
          <a:stretch>
            <a:fillRect/>
          </a:stretch>
        </p:blipFill>
        <p:spPr bwMode="auto">
          <a:xfrm>
            <a:off x="381000" y="1676400"/>
            <a:ext cx="8546603" cy="4038600"/>
          </a:xfrm>
          <a:prstGeom prst="rect">
            <a:avLst/>
          </a:prstGeom>
          <a:noFill/>
          <a:ln w="9525">
            <a:noFill/>
            <a:miter lim="800000"/>
            <a:headEnd/>
            <a:tailEnd/>
          </a:ln>
        </p:spPr>
      </p:pic>
      <p:sp>
        <p:nvSpPr>
          <p:cNvPr id="5" name="TextBox 4"/>
          <p:cNvSpPr txBox="1"/>
          <p:nvPr/>
        </p:nvSpPr>
        <p:spPr>
          <a:xfrm>
            <a:off x="1752600" y="3505200"/>
            <a:ext cx="1279774" cy="646331"/>
          </a:xfrm>
          <a:prstGeom prst="rect">
            <a:avLst/>
          </a:prstGeom>
          <a:noFill/>
        </p:spPr>
        <p:txBody>
          <a:bodyPr wrap="none" rtlCol="0">
            <a:spAutoFit/>
          </a:bodyPr>
          <a:lstStyle/>
          <a:p>
            <a:r>
              <a:rPr lang="en-US" b="1" dirty="0" smtClean="0"/>
              <a:t>Mechanical</a:t>
            </a:r>
          </a:p>
          <a:p>
            <a:r>
              <a:rPr lang="en-US" b="1" dirty="0" smtClean="0"/>
              <a:t>    energy</a:t>
            </a:r>
            <a:endParaRPr lang="en-US" b="1" dirty="0"/>
          </a:p>
        </p:txBody>
      </p:sp>
      <p:sp>
        <p:nvSpPr>
          <p:cNvPr id="6" name="TextBox 5"/>
          <p:cNvSpPr txBox="1"/>
          <p:nvPr/>
        </p:nvSpPr>
        <p:spPr>
          <a:xfrm>
            <a:off x="1600200" y="5257800"/>
            <a:ext cx="835998" cy="646331"/>
          </a:xfrm>
          <a:prstGeom prst="rect">
            <a:avLst/>
          </a:prstGeom>
          <a:noFill/>
        </p:spPr>
        <p:txBody>
          <a:bodyPr wrap="none" rtlCol="0">
            <a:spAutoFit/>
          </a:bodyPr>
          <a:lstStyle/>
          <a:p>
            <a:r>
              <a:rPr lang="en-US" b="1" dirty="0" smtClean="0"/>
              <a:t> Sound</a:t>
            </a:r>
          </a:p>
          <a:p>
            <a:r>
              <a:rPr lang="en-US" b="1" dirty="0" smtClean="0"/>
              <a:t>energy</a:t>
            </a:r>
            <a:endParaRPr lang="en-US" b="1" dirty="0"/>
          </a:p>
        </p:txBody>
      </p:sp>
      <p:sp>
        <p:nvSpPr>
          <p:cNvPr id="7" name="TextBox 6"/>
          <p:cNvSpPr txBox="1"/>
          <p:nvPr/>
        </p:nvSpPr>
        <p:spPr>
          <a:xfrm>
            <a:off x="2895600" y="4572000"/>
            <a:ext cx="888898" cy="646331"/>
          </a:xfrm>
          <a:prstGeom prst="rect">
            <a:avLst/>
          </a:prstGeom>
          <a:noFill/>
        </p:spPr>
        <p:txBody>
          <a:bodyPr wrap="none" rtlCol="0">
            <a:spAutoFit/>
          </a:bodyPr>
          <a:lstStyle/>
          <a:p>
            <a:r>
              <a:rPr lang="en-US" b="1" dirty="0" smtClean="0"/>
              <a:t> Elastic</a:t>
            </a:r>
          </a:p>
          <a:p>
            <a:r>
              <a:rPr lang="en-US" b="1" dirty="0" smtClean="0"/>
              <a:t>energy </a:t>
            </a:r>
            <a:endParaRPr lang="en-US" b="1" dirty="0"/>
          </a:p>
        </p:txBody>
      </p:sp>
      <p:sp>
        <p:nvSpPr>
          <p:cNvPr id="8" name="TextBox 7"/>
          <p:cNvSpPr txBox="1"/>
          <p:nvPr/>
        </p:nvSpPr>
        <p:spPr>
          <a:xfrm>
            <a:off x="7467600" y="5791200"/>
            <a:ext cx="835998" cy="646331"/>
          </a:xfrm>
          <a:prstGeom prst="rect">
            <a:avLst/>
          </a:prstGeom>
          <a:noFill/>
        </p:spPr>
        <p:txBody>
          <a:bodyPr wrap="none" rtlCol="0">
            <a:spAutoFit/>
          </a:bodyPr>
          <a:lstStyle/>
          <a:p>
            <a:r>
              <a:rPr lang="en-US" b="1" dirty="0" smtClean="0"/>
              <a:t>  Heat</a:t>
            </a:r>
          </a:p>
          <a:p>
            <a:r>
              <a:rPr lang="en-US" b="1" dirty="0" smtClean="0"/>
              <a:t>energy</a:t>
            </a:r>
            <a:endParaRPr lang="en-US" b="1" dirty="0"/>
          </a:p>
        </p:txBody>
      </p:sp>
      <p:sp>
        <p:nvSpPr>
          <p:cNvPr id="9" name="TextBox 8"/>
          <p:cNvSpPr txBox="1"/>
          <p:nvPr/>
        </p:nvSpPr>
        <p:spPr>
          <a:xfrm>
            <a:off x="4495800" y="2514600"/>
            <a:ext cx="1524000" cy="646331"/>
          </a:xfrm>
          <a:prstGeom prst="rect">
            <a:avLst/>
          </a:prstGeom>
          <a:noFill/>
        </p:spPr>
        <p:txBody>
          <a:bodyPr wrap="square" rtlCol="0">
            <a:spAutoFit/>
          </a:bodyPr>
          <a:lstStyle/>
          <a:p>
            <a:r>
              <a:rPr lang="en-US" b="1" dirty="0" smtClean="0"/>
              <a:t>Gravitational</a:t>
            </a:r>
          </a:p>
          <a:p>
            <a:r>
              <a:rPr lang="en-US" b="1" dirty="0" smtClean="0"/>
              <a:t>     energy </a:t>
            </a:r>
            <a:endParaRPr lang="en-US" b="1" dirty="0"/>
          </a:p>
        </p:txBody>
      </p:sp>
      <p:sp>
        <p:nvSpPr>
          <p:cNvPr id="10" name="TextBox 9"/>
          <p:cNvSpPr txBox="1"/>
          <p:nvPr/>
        </p:nvSpPr>
        <p:spPr>
          <a:xfrm>
            <a:off x="5029200" y="2209800"/>
            <a:ext cx="685800" cy="400110"/>
          </a:xfrm>
          <a:prstGeom prst="rect">
            <a:avLst/>
          </a:prstGeom>
          <a:noFill/>
        </p:spPr>
        <p:txBody>
          <a:bodyPr wrap="square" rtlCol="0">
            <a:spAutoFit/>
          </a:bodyPr>
          <a:lstStyle/>
          <a:p>
            <a:r>
              <a:rPr lang="en-US" sz="2000" b="1" dirty="0" smtClean="0"/>
              <a:t>PE</a:t>
            </a:r>
            <a:endParaRPr lang="en-US" sz="2000" b="1" dirty="0"/>
          </a:p>
        </p:txBody>
      </p:sp>
      <p:sp>
        <p:nvSpPr>
          <p:cNvPr id="11" name="TextBox 10"/>
          <p:cNvSpPr txBox="1"/>
          <p:nvPr/>
        </p:nvSpPr>
        <p:spPr>
          <a:xfrm>
            <a:off x="3581400" y="3429000"/>
            <a:ext cx="457200" cy="400110"/>
          </a:xfrm>
          <a:prstGeom prst="rect">
            <a:avLst/>
          </a:prstGeom>
          <a:noFill/>
        </p:spPr>
        <p:txBody>
          <a:bodyPr wrap="square" rtlCol="0">
            <a:spAutoFit/>
          </a:bodyPr>
          <a:lstStyle/>
          <a:p>
            <a:r>
              <a:rPr lang="en-US" sz="2000" b="1" dirty="0" smtClean="0"/>
              <a:t>KE</a:t>
            </a:r>
            <a:endParaRPr lang="en-US" sz="2000" b="1" dirty="0"/>
          </a:p>
        </p:txBody>
      </p:sp>
      <p:sp>
        <p:nvSpPr>
          <p:cNvPr id="12" name="TextBox 11"/>
          <p:cNvSpPr txBox="1"/>
          <p:nvPr/>
        </p:nvSpPr>
        <p:spPr>
          <a:xfrm>
            <a:off x="6172200" y="5562600"/>
            <a:ext cx="835998" cy="646331"/>
          </a:xfrm>
          <a:prstGeom prst="rect">
            <a:avLst/>
          </a:prstGeom>
          <a:noFill/>
        </p:spPr>
        <p:txBody>
          <a:bodyPr wrap="none" rtlCol="0">
            <a:spAutoFit/>
          </a:bodyPr>
          <a:lstStyle/>
          <a:p>
            <a:r>
              <a:rPr lang="en-US" b="1" dirty="0" smtClean="0"/>
              <a:t> Sound</a:t>
            </a:r>
          </a:p>
          <a:p>
            <a:r>
              <a:rPr lang="en-US" b="1" dirty="0" smtClean="0"/>
              <a:t>energy</a:t>
            </a:r>
            <a:endParaRPr lang="en-US" b="1" dirty="0"/>
          </a:p>
        </p:txBody>
      </p:sp>
      <p:sp>
        <p:nvSpPr>
          <p:cNvPr id="13" name="TextBox 12"/>
          <p:cNvSpPr txBox="1"/>
          <p:nvPr/>
        </p:nvSpPr>
        <p:spPr>
          <a:xfrm>
            <a:off x="7391400" y="3200400"/>
            <a:ext cx="609600" cy="400110"/>
          </a:xfrm>
          <a:prstGeom prst="rect">
            <a:avLst/>
          </a:prstGeom>
          <a:noFill/>
        </p:spPr>
        <p:txBody>
          <a:bodyPr wrap="square" rtlCol="0">
            <a:spAutoFit/>
          </a:bodyPr>
          <a:lstStyle/>
          <a:p>
            <a:r>
              <a:rPr lang="en-US" sz="2000" b="1" dirty="0" smtClean="0"/>
              <a:t>KE</a:t>
            </a:r>
            <a:endParaRPr lang="en-US" sz="2000" b="1" dirty="0"/>
          </a:p>
        </p:txBody>
      </p:sp>
      <p:sp>
        <p:nvSpPr>
          <p:cNvPr id="14" name="TextBox 13"/>
          <p:cNvSpPr txBox="1"/>
          <p:nvPr/>
        </p:nvSpPr>
        <p:spPr>
          <a:xfrm>
            <a:off x="8610600" y="5638800"/>
            <a:ext cx="685800" cy="400110"/>
          </a:xfrm>
          <a:prstGeom prst="rect">
            <a:avLst/>
          </a:prstGeom>
          <a:noFill/>
        </p:spPr>
        <p:txBody>
          <a:bodyPr wrap="square" rtlCol="0">
            <a:spAutoFit/>
          </a:bodyPr>
          <a:lstStyle/>
          <a:p>
            <a:r>
              <a:rPr lang="en-US" sz="2000" b="1" dirty="0" smtClean="0"/>
              <a:t>PE</a:t>
            </a:r>
            <a:endParaRPr lang="en-US" sz="2000" b="1" dirty="0"/>
          </a:p>
        </p:txBody>
      </p:sp>
      <p:cxnSp>
        <p:nvCxnSpPr>
          <p:cNvPr id="16" name="Straight Arrow Connector 15"/>
          <p:cNvCxnSpPr/>
          <p:nvPr/>
        </p:nvCxnSpPr>
        <p:spPr>
          <a:xfrm flipH="1">
            <a:off x="2133600" y="5105400"/>
            <a:ext cx="3048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752600" y="3962400"/>
            <a:ext cx="3048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667000" y="4876800"/>
            <a:ext cx="3810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257800" y="19812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6781800" y="5486400"/>
            <a:ext cx="4572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772400" y="5638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050"/>
          <p:cNvSpPr txBox="1">
            <a:spLocks noGrp="1" noChangeArrowheads="1"/>
          </p:cNvSpPr>
          <p:nvPr>
            <p:ph type="title"/>
          </p:nvPr>
        </p:nvSpPr>
        <p:spPr>
          <a:prstGeom prst="rect">
            <a:avLst/>
          </a:prstGeom>
          <a:solidFill>
            <a:schemeClr val="accent2"/>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smtClean="0">
                <a:solidFill>
                  <a:schemeClr val="bg1"/>
                </a:solidFill>
                <a:latin typeface="Comic Sans MS" pitchFamily="66" charset="0"/>
              </a:rPr>
              <a:t>E</a:t>
            </a:r>
            <a:r>
              <a:rPr kumimoji="0" lang="en-US" sz="4400" b="0" i="0" u="none" strike="noStrike" kern="1200" cap="none" spc="0" normalizeH="0" baseline="0" noProof="0" dirty="0" err="1" smtClean="0">
                <a:ln>
                  <a:noFill/>
                </a:ln>
                <a:solidFill>
                  <a:schemeClr val="bg1"/>
                </a:solidFill>
                <a:effectLst/>
                <a:uLnTx/>
                <a:uFillTx/>
                <a:latin typeface="Comic Sans MS" pitchFamily="66" charset="0"/>
                <a:ea typeface="+mj-ea"/>
                <a:cs typeface="+mj-cs"/>
              </a:rPr>
              <a:t>nergy</a:t>
            </a:r>
            <a:r>
              <a:rPr kumimoji="0" lang="en-US" sz="4400" b="0" i="0" u="none" strike="noStrike" kern="1200" cap="none" spc="0" normalizeH="0" baseline="0" noProof="0" dirty="0" smtClean="0">
                <a:ln>
                  <a:noFill/>
                </a:ln>
                <a:solidFill>
                  <a:schemeClr val="bg1"/>
                </a:solidFill>
                <a:effectLst/>
                <a:uLnTx/>
                <a:uFillTx/>
                <a:latin typeface="Comic Sans MS" pitchFamily="66" charset="0"/>
                <a:ea typeface="+mj-ea"/>
                <a:cs typeface="+mj-cs"/>
              </a:rPr>
              <a:t> </a:t>
            </a:r>
            <a:r>
              <a:rPr lang="en-US" dirty="0" smtClean="0">
                <a:solidFill>
                  <a:schemeClr val="bg1"/>
                </a:solidFill>
                <a:latin typeface="Comic Sans MS" pitchFamily="66" charset="0"/>
              </a:rPr>
              <a:t>T</a:t>
            </a:r>
            <a:r>
              <a:rPr kumimoji="0" lang="en-US" sz="4400" b="0" i="0" u="none" strike="noStrike" kern="1200" cap="none" spc="0" normalizeH="0" baseline="0" noProof="0" dirty="0" err="1" smtClean="0">
                <a:ln>
                  <a:noFill/>
                </a:ln>
                <a:solidFill>
                  <a:schemeClr val="bg1"/>
                </a:solidFill>
                <a:effectLst/>
                <a:uLnTx/>
                <a:uFillTx/>
                <a:latin typeface="Comic Sans MS" pitchFamily="66" charset="0"/>
                <a:ea typeface="+mj-ea"/>
                <a:cs typeface="+mj-cs"/>
              </a:rPr>
              <a:t>ransfer</a:t>
            </a:r>
            <a:r>
              <a:rPr kumimoji="0" lang="en-US" sz="4400" b="0" i="0" u="none" strike="noStrike" kern="1200" cap="none" spc="0" normalizeH="0" baseline="0" noProof="0" dirty="0" smtClean="0">
                <a:ln>
                  <a:noFill/>
                </a:ln>
                <a:solidFill>
                  <a:schemeClr val="bg1"/>
                </a:solidFill>
                <a:effectLst/>
                <a:uLnTx/>
                <a:uFillTx/>
                <a:latin typeface="Comic Sans MS" pitchFamily="66" charset="0"/>
                <a:ea typeface="+mj-ea"/>
                <a:cs typeface="+mj-cs"/>
              </a:rPr>
              <a:t> Tree.</a:t>
            </a:r>
            <a:endParaRPr kumimoji="0" lang="en-US" sz="4400" b="0" i="0" u="none" strike="noStrike" kern="1200" cap="none" spc="0" normalizeH="0" baseline="0" noProof="0" dirty="0">
              <a:ln>
                <a:noFill/>
              </a:ln>
              <a:solidFill>
                <a:schemeClr val="bg1"/>
              </a:solidFill>
              <a:effectLst/>
              <a:uLnTx/>
              <a:uFillTx/>
              <a:latin typeface="Comic Sans MS" pitchFamily="66" charset="0"/>
              <a:ea typeface="+mj-ea"/>
              <a:cs typeface="+mj-cs"/>
            </a:endParaRPr>
          </a:p>
        </p:txBody>
      </p:sp>
      <p:cxnSp>
        <p:nvCxnSpPr>
          <p:cNvPr id="30" name="Straight Arrow Connector 29"/>
          <p:cNvCxnSpPr/>
          <p:nvPr/>
        </p:nvCxnSpPr>
        <p:spPr>
          <a:xfrm flipV="1">
            <a:off x="3886200" y="3657600"/>
            <a:ext cx="3048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038600" y="3810000"/>
            <a:ext cx="457200" cy="400110"/>
          </a:xfrm>
          <a:prstGeom prst="rect">
            <a:avLst/>
          </a:prstGeom>
          <a:noFill/>
        </p:spPr>
        <p:txBody>
          <a:bodyPr wrap="square" rtlCol="0">
            <a:spAutoFit/>
          </a:bodyPr>
          <a:lstStyle/>
          <a:p>
            <a:r>
              <a:rPr lang="en-US" sz="2000" b="1" dirty="0" smtClean="0"/>
              <a:t>PE</a:t>
            </a:r>
            <a:endParaRPr lang="en-US" sz="2000" b="1" dirty="0"/>
          </a:p>
        </p:txBody>
      </p:sp>
      <p:cxnSp>
        <p:nvCxnSpPr>
          <p:cNvPr id="33" name="Straight Arrow Connector 32"/>
          <p:cNvCxnSpPr/>
          <p:nvPr/>
        </p:nvCxnSpPr>
        <p:spPr>
          <a:xfrm flipH="1">
            <a:off x="3810000" y="3505200"/>
            <a:ext cx="3048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781800" y="3352800"/>
            <a:ext cx="457200" cy="400110"/>
          </a:xfrm>
          <a:prstGeom prst="rect">
            <a:avLst/>
          </a:prstGeom>
          <a:noFill/>
        </p:spPr>
        <p:txBody>
          <a:bodyPr wrap="square" rtlCol="0">
            <a:spAutoFit/>
          </a:bodyPr>
          <a:lstStyle/>
          <a:p>
            <a:r>
              <a:rPr lang="en-US" sz="2000" b="1" dirty="0" smtClean="0"/>
              <a:t>PE</a:t>
            </a:r>
            <a:endParaRPr lang="en-US" sz="2000" b="1" dirty="0"/>
          </a:p>
        </p:txBody>
      </p:sp>
      <p:cxnSp>
        <p:nvCxnSpPr>
          <p:cNvPr id="37" name="Straight Arrow Connector 36"/>
          <p:cNvCxnSpPr/>
          <p:nvPr/>
        </p:nvCxnSpPr>
        <p:spPr>
          <a:xfrm>
            <a:off x="7086600" y="3200400"/>
            <a:ext cx="2286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7239000" y="3124200"/>
            <a:ext cx="2286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smtClean="0"/>
              <a:t>K</a:t>
            </a:r>
          </a:p>
        </p:txBody>
      </p:sp>
      <p:sp>
        <p:nvSpPr>
          <p:cNvPr id="5123" name="Content Placeholder 2"/>
          <p:cNvSpPr>
            <a:spLocks noGrp="1"/>
          </p:cNvSpPr>
          <p:nvPr>
            <p:ph idx="1"/>
          </p:nvPr>
        </p:nvSpPr>
        <p:spPr/>
        <p:txBody>
          <a:bodyPr/>
          <a:lstStyle/>
          <a:p>
            <a:pPr eaLnBrk="1" hangingPunct="1"/>
            <a:endParaRPr lang="en-US" smtClean="0"/>
          </a:p>
        </p:txBody>
      </p:sp>
      <p:pic>
        <p:nvPicPr>
          <p:cNvPr id="5124" name="Picture 4" descr="maxpotkin"/>
          <p:cNvPicPr>
            <a:picLocks noChangeAspect="1" noChangeArrowheads="1"/>
          </p:cNvPicPr>
          <p:nvPr/>
        </p:nvPicPr>
        <p:blipFill>
          <a:blip r:embed="rId2" cstate="print"/>
          <a:srcRect/>
          <a:stretch>
            <a:fillRect/>
          </a:stretch>
        </p:blipFill>
        <p:spPr bwMode="auto">
          <a:xfrm>
            <a:off x="0" y="0"/>
            <a:ext cx="9144000" cy="6924675"/>
          </a:xfrm>
          <a:prstGeom prst="rect">
            <a:avLst/>
          </a:prstGeom>
          <a:noFill/>
          <a:ln w="9525">
            <a:noFill/>
            <a:miter lim="800000"/>
            <a:headEnd/>
            <a:tailEnd/>
          </a:ln>
        </p:spPr>
      </p:pic>
      <p:sp>
        <p:nvSpPr>
          <p:cNvPr id="5" name="TextBox 4"/>
          <p:cNvSpPr txBox="1"/>
          <p:nvPr/>
        </p:nvSpPr>
        <p:spPr>
          <a:xfrm>
            <a:off x="1600200" y="5334000"/>
            <a:ext cx="609600" cy="523220"/>
          </a:xfrm>
          <a:prstGeom prst="rect">
            <a:avLst/>
          </a:prstGeom>
          <a:noFill/>
        </p:spPr>
        <p:txBody>
          <a:bodyPr wrap="square" rtlCol="0">
            <a:spAutoFit/>
          </a:bodyPr>
          <a:lstStyle/>
          <a:p>
            <a:r>
              <a:rPr lang="en-US" sz="2800" b="1" dirty="0" smtClean="0"/>
              <a:t>KE</a:t>
            </a:r>
            <a:endParaRPr lang="en-US" sz="2800" b="1" dirty="0"/>
          </a:p>
        </p:txBody>
      </p:sp>
      <p:sp>
        <p:nvSpPr>
          <p:cNvPr id="7" name="TextBox 6"/>
          <p:cNvSpPr txBox="1"/>
          <p:nvPr/>
        </p:nvSpPr>
        <p:spPr>
          <a:xfrm>
            <a:off x="685800" y="1600200"/>
            <a:ext cx="2438400" cy="2677656"/>
          </a:xfrm>
          <a:prstGeom prst="rect">
            <a:avLst/>
          </a:prstGeom>
          <a:noFill/>
        </p:spPr>
        <p:txBody>
          <a:bodyPr wrap="square" rtlCol="0">
            <a:spAutoFit/>
          </a:bodyPr>
          <a:lstStyle/>
          <a:p>
            <a:r>
              <a:rPr lang="en-US" sz="2800" b="1" dirty="0" smtClean="0"/>
              <a:t>As the ball goes up gravity slows it down causing the transformation of KE to PE.</a:t>
            </a:r>
            <a:endParaRPr lang="en-US" sz="2800" b="1" dirty="0"/>
          </a:p>
        </p:txBody>
      </p:sp>
      <p:sp>
        <p:nvSpPr>
          <p:cNvPr id="8" name="TextBox 7"/>
          <p:cNvSpPr txBox="1"/>
          <p:nvPr/>
        </p:nvSpPr>
        <p:spPr>
          <a:xfrm>
            <a:off x="3276600" y="609600"/>
            <a:ext cx="609600" cy="523220"/>
          </a:xfrm>
          <a:prstGeom prst="rect">
            <a:avLst/>
          </a:prstGeom>
          <a:noFill/>
        </p:spPr>
        <p:txBody>
          <a:bodyPr wrap="square" rtlCol="0">
            <a:spAutoFit/>
          </a:bodyPr>
          <a:lstStyle/>
          <a:p>
            <a:r>
              <a:rPr lang="en-US" sz="2800" b="1" dirty="0" smtClean="0"/>
              <a:t>PE</a:t>
            </a:r>
            <a:endParaRPr lang="en-US" sz="2800" b="1" dirty="0"/>
          </a:p>
        </p:txBody>
      </p:sp>
      <p:sp>
        <p:nvSpPr>
          <p:cNvPr id="9" name="TextBox 8"/>
          <p:cNvSpPr txBox="1"/>
          <p:nvPr/>
        </p:nvSpPr>
        <p:spPr>
          <a:xfrm>
            <a:off x="6400800" y="1524000"/>
            <a:ext cx="2438400" cy="2246769"/>
          </a:xfrm>
          <a:prstGeom prst="rect">
            <a:avLst/>
          </a:prstGeom>
          <a:noFill/>
        </p:spPr>
        <p:txBody>
          <a:bodyPr wrap="square" rtlCol="0">
            <a:spAutoFit/>
          </a:bodyPr>
          <a:lstStyle/>
          <a:p>
            <a:r>
              <a:rPr lang="en-US" sz="2800" b="1" dirty="0" smtClean="0"/>
              <a:t>As the ball falls it speeds up causing the transformation of PE to KE.</a:t>
            </a:r>
            <a:endParaRPr lang="en-US" sz="2800" b="1" dirty="0"/>
          </a:p>
        </p:txBody>
      </p:sp>
      <p:sp>
        <p:nvSpPr>
          <p:cNvPr id="11" name="TextBox 10"/>
          <p:cNvSpPr txBox="1"/>
          <p:nvPr/>
        </p:nvSpPr>
        <p:spPr>
          <a:xfrm>
            <a:off x="8382000" y="6334780"/>
            <a:ext cx="609600" cy="523220"/>
          </a:xfrm>
          <a:prstGeom prst="rect">
            <a:avLst/>
          </a:prstGeom>
          <a:noFill/>
        </p:spPr>
        <p:txBody>
          <a:bodyPr wrap="square" rtlCol="0">
            <a:spAutoFit/>
          </a:bodyPr>
          <a:lstStyle/>
          <a:p>
            <a:r>
              <a:rPr lang="en-US" sz="2800" b="1" dirty="0" smtClean="0"/>
              <a:t>KE</a:t>
            </a:r>
            <a:endParaRPr lang="en-US" sz="2800" b="1" dirty="0"/>
          </a:p>
        </p:txBody>
      </p:sp>
      <p:sp>
        <p:nvSpPr>
          <p:cNvPr id="13" name="TextBox 12"/>
          <p:cNvSpPr txBox="1"/>
          <p:nvPr/>
        </p:nvSpPr>
        <p:spPr>
          <a:xfrm>
            <a:off x="5867400" y="0"/>
            <a:ext cx="609600" cy="523220"/>
          </a:xfrm>
          <a:prstGeom prst="rect">
            <a:avLst/>
          </a:prstGeom>
          <a:noFill/>
        </p:spPr>
        <p:txBody>
          <a:bodyPr wrap="square" rtlCol="0">
            <a:spAutoFit/>
          </a:bodyPr>
          <a:lstStyle/>
          <a:p>
            <a:r>
              <a:rPr lang="en-US" sz="2800" b="1" dirty="0" smtClean="0"/>
              <a:t>PE</a:t>
            </a:r>
            <a:endParaRPr lang="en-US" sz="2800" b="1" dirty="0"/>
          </a:p>
        </p:txBody>
      </p:sp>
      <p:sp>
        <p:nvSpPr>
          <p:cNvPr id="14" name="TextBox 13"/>
          <p:cNvSpPr txBox="1"/>
          <p:nvPr/>
        </p:nvSpPr>
        <p:spPr>
          <a:xfrm>
            <a:off x="6477000" y="838200"/>
            <a:ext cx="609600" cy="523220"/>
          </a:xfrm>
          <a:prstGeom prst="rect">
            <a:avLst/>
          </a:prstGeom>
          <a:noFill/>
        </p:spPr>
        <p:txBody>
          <a:bodyPr wrap="square" rtlCol="0">
            <a:spAutoFit/>
          </a:bodyPr>
          <a:lstStyle/>
          <a:p>
            <a:r>
              <a:rPr lang="en-US" sz="2800" b="1" dirty="0" smtClean="0"/>
              <a:t>PE</a:t>
            </a:r>
            <a:endParaRPr lang="en-US" sz="2800" b="1" dirty="0"/>
          </a:p>
        </p:txBody>
      </p:sp>
      <p:sp>
        <p:nvSpPr>
          <p:cNvPr id="15" name="TextBox 14"/>
          <p:cNvSpPr txBox="1"/>
          <p:nvPr/>
        </p:nvSpPr>
        <p:spPr>
          <a:xfrm>
            <a:off x="7391400" y="4800600"/>
            <a:ext cx="609600" cy="523220"/>
          </a:xfrm>
          <a:prstGeom prst="rect">
            <a:avLst/>
          </a:prstGeom>
          <a:noFill/>
        </p:spPr>
        <p:txBody>
          <a:bodyPr wrap="square" rtlCol="0">
            <a:spAutoFit/>
          </a:bodyPr>
          <a:lstStyle/>
          <a:p>
            <a:r>
              <a:rPr lang="en-US" sz="2800" b="1" dirty="0" smtClean="0"/>
              <a:t>KE</a:t>
            </a:r>
            <a:endParaRPr lang="en-US" sz="2800" b="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5257800"/>
          </a:xfrm>
        </p:spPr>
        <p:txBody>
          <a:bodyPr>
            <a:normAutofit fontScale="92500"/>
          </a:bodyPr>
          <a:lstStyle/>
          <a:p>
            <a:r>
              <a:rPr lang="en-US" dirty="0" smtClean="0"/>
              <a:t>This occurs when energy changes from one form to another</a:t>
            </a:r>
          </a:p>
          <a:p>
            <a:r>
              <a:rPr lang="en-US" dirty="0" smtClean="0"/>
              <a:t>This allows us to use energy in different ways</a:t>
            </a:r>
          </a:p>
          <a:p>
            <a:r>
              <a:rPr lang="en-US" dirty="0" smtClean="0"/>
              <a:t>Examples:</a:t>
            </a:r>
          </a:p>
          <a:p>
            <a:pPr lvl="1"/>
            <a:r>
              <a:rPr lang="en-US" dirty="0" smtClean="0"/>
              <a:t>Green plants transform electromagnetic energy into forms of sunlight into food.  The food is stored chemical energy</a:t>
            </a:r>
          </a:p>
          <a:p>
            <a:pPr lvl="1"/>
            <a:endParaRPr lang="en-US" dirty="0" smtClean="0"/>
          </a:p>
          <a:p>
            <a:pPr lvl="1"/>
            <a:r>
              <a:rPr lang="en-US" dirty="0" smtClean="0"/>
              <a:t>A flashlight changes chemical energy stored in a battery into electrical energy and then into light and heat.</a:t>
            </a:r>
          </a:p>
          <a:p>
            <a:pPr lvl="1">
              <a:buNone/>
            </a:pPr>
            <a:r>
              <a:rPr lang="en-US" dirty="0"/>
              <a:t> </a:t>
            </a:r>
            <a:r>
              <a:rPr lang="en-US" dirty="0" smtClean="0"/>
              <a:t> </a:t>
            </a:r>
            <a:endParaRPr lang="en-US" dirty="0"/>
          </a:p>
        </p:txBody>
      </p:sp>
      <p:sp>
        <p:nvSpPr>
          <p:cNvPr id="4" name="Rectangle 2050"/>
          <p:cNvSpPr txBox="1">
            <a:spLocks noGrp="1" noChangeArrowheads="1"/>
          </p:cNvSpPr>
          <p:nvPr>
            <p:ph type="title"/>
          </p:nvPr>
        </p:nvSpPr>
        <p:spPr>
          <a:prstGeom prst="rect">
            <a:avLst/>
          </a:prstGeom>
          <a:solidFill>
            <a:schemeClr val="accent2"/>
          </a:solidFill>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Comic Sans MS" pitchFamily="66" charset="0"/>
                <a:ea typeface="+mj-ea"/>
                <a:cs typeface="+mj-cs"/>
              </a:rPr>
              <a:t>What is energy transformation</a:t>
            </a:r>
            <a:r>
              <a:rPr lang="en-US" dirty="0">
                <a:solidFill>
                  <a:schemeClr val="bg1"/>
                </a:solidFill>
                <a:latin typeface="Comic Sans MS" pitchFamily="66" charset="0"/>
              </a:rPr>
              <a:t>?</a:t>
            </a:r>
            <a:endParaRPr kumimoji="0" lang="en-US" sz="4400" b="0" i="0" u="none" strike="noStrike" kern="1200" cap="none" spc="0" normalizeH="0" baseline="0" noProof="0" dirty="0">
              <a:ln>
                <a:noFill/>
              </a:ln>
              <a:solidFill>
                <a:schemeClr val="bg1"/>
              </a:solidFill>
              <a:effectLst/>
              <a:uLnTx/>
              <a:uFillTx/>
              <a:latin typeface="Comic Sans MS" pitchFamily="66" charset="0"/>
              <a:ea typeface="+mj-ea"/>
              <a:cs typeface="+mj-cs"/>
            </a:endParaRPr>
          </a:p>
        </p:txBody>
      </p:sp>
      <p:pic>
        <p:nvPicPr>
          <p:cNvPr id="1026" name="Picture 2" descr="C:\Documents and Settings\carla.thompson\Local Settings\Temporary Internet Files\Content.IE5\R33N8LHE\MM900283774[1].gif"/>
          <p:cNvPicPr>
            <a:picLocks noChangeAspect="1" noChangeArrowheads="1" noCrop="1"/>
          </p:cNvPicPr>
          <p:nvPr/>
        </p:nvPicPr>
        <p:blipFill>
          <a:blip r:embed="rId2" cstate="print"/>
          <a:srcRect/>
          <a:stretch>
            <a:fillRect/>
          </a:stretch>
        </p:blipFill>
        <p:spPr bwMode="auto">
          <a:xfrm>
            <a:off x="7696200" y="5791200"/>
            <a:ext cx="1219200" cy="1219200"/>
          </a:xfrm>
          <a:prstGeom prst="rect">
            <a:avLst/>
          </a:prstGeom>
          <a:noFill/>
        </p:spPr>
      </p:pic>
      <p:pic>
        <p:nvPicPr>
          <p:cNvPr id="1027" name="Picture 3" descr="C:\Documents and Settings\carla.thompson\Local Settings\Temporary Internet Files\Content.IE5\R33N8LHE\MP900091159[1].jpg"/>
          <p:cNvPicPr>
            <a:picLocks noChangeAspect="1" noChangeArrowheads="1"/>
          </p:cNvPicPr>
          <p:nvPr/>
        </p:nvPicPr>
        <p:blipFill>
          <a:blip r:embed="rId3" cstate="print"/>
          <a:srcRect/>
          <a:stretch>
            <a:fillRect/>
          </a:stretch>
        </p:blipFill>
        <p:spPr bwMode="auto">
          <a:xfrm>
            <a:off x="3200400" y="4495800"/>
            <a:ext cx="692658" cy="103125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800600"/>
          </a:xfrm>
        </p:spPr>
        <p:txBody>
          <a:bodyPr>
            <a:normAutofit lnSpcReduction="10000"/>
          </a:bodyPr>
          <a:lstStyle/>
          <a:p>
            <a:r>
              <a:rPr lang="en-US" dirty="0" smtClean="0"/>
              <a:t>Energy is not created or destroyed.  It changes from one form to another.</a:t>
            </a:r>
          </a:p>
          <a:p>
            <a:r>
              <a:rPr lang="en-US" dirty="0" smtClean="0"/>
              <a:t>The amount of energy before the transfer is always equal to the amount of energy after the transfer.</a:t>
            </a:r>
          </a:p>
          <a:p>
            <a:r>
              <a:rPr lang="en-US" dirty="0" smtClean="0"/>
              <a:t>Transfer of energy from one object to another is never 100%</a:t>
            </a:r>
          </a:p>
          <a:p>
            <a:r>
              <a:rPr lang="en-US" dirty="0" smtClean="0"/>
              <a:t>Energy that is not useful in the transfer is released into the environment as heat, light, sound, etc…</a:t>
            </a:r>
            <a:endParaRPr lang="en-US" dirty="0"/>
          </a:p>
        </p:txBody>
      </p:sp>
      <p:sp>
        <p:nvSpPr>
          <p:cNvPr id="4" name="Rectangle 2050"/>
          <p:cNvSpPr txBox="1">
            <a:spLocks noGrp="1" noChangeArrowheads="1"/>
          </p:cNvSpPr>
          <p:nvPr>
            <p:ph type="title"/>
          </p:nvPr>
        </p:nvSpPr>
        <p:spPr>
          <a:prstGeom prst="rect">
            <a:avLst/>
          </a:prstGeom>
          <a:solidFill>
            <a:schemeClr val="accent2"/>
          </a:solidFill>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Comic Sans MS" pitchFamily="66" charset="0"/>
                <a:ea typeface="+mj-ea"/>
                <a:cs typeface="+mj-cs"/>
              </a:rPr>
              <a:t>What is the Law of Conservation of Energy</a:t>
            </a:r>
            <a:endParaRPr kumimoji="0" lang="en-US" sz="4400" b="0" i="0" u="none" strike="noStrike" kern="1200" cap="none" spc="0" normalizeH="0" baseline="0" noProof="0" dirty="0">
              <a:ln>
                <a:noFill/>
              </a:ln>
              <a:solidFill>
                <a:schemeClr val="bg1"/>
              </a:solidFill>
              <a:effectLst/>
              <a:uLnTx/>
              <a:uFillTx/>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curriculum.edu.au/sciencepd/energy/images/energy_ill115.gif"/>
          <p:cNvPicPr>
            <a:picLocks noChangeAspect="1" noChangeArrowheads="1"/>
          </p:cNvPicPr>
          <p:nvPr/>
        </p:nvPicPr>
        <p:blipFill>
          <a:blip r:embed="rId3" cstate="print"/>
          <a:srcRect/>
          <a:stretch>
            <a:fillRect/>
          </a:stretch>
        </p:blipFill>
        <p:spPr bwMode="auto">
          <a:xfrm>
            <a:off x="152400" y="1371600"/>
            <a:ext cx="5257800" cy="4664043"/>
          </a:xfrm>
          <a:prstGeom prst="rect">
            <a:avLst/>
          </a:prstGeom>
          <a:noFill/>
        </p:spPr>
      </p:pic>
      <p:sp>
        <p:nvSpPr>
          <p:cNvPr id="8" name="TextBox 7"/>
          <p:cNvSpPr txBox="1"/>
          <p:nvPr/>
        </p:nvSpPr>
        <p:spPr>
          <a:xfrm>
            <a:off x="5486400" y="1295400"/>
            <a:ext cx="3657600" cy="4832092"/>
          </a:xfrm>
          <a:prstGeom prst="rect">
            <a:avLst/>
          </a:prstGeom>
          <a:noFill/>
        </p:spPr>
        <p:txBody>
          <a:bodyPr wrap="square" rtlCol="0">
            <a:spAutoFit/>
          </a:bodyPr>
          <a:lstStyle/>
          <a:p>
            <a:r>
              <a:rPr lang="en-US" sz="2800" b="1" dirty="0" smtClean="0"/>
              <a:t>Chemical energy in the battery is transformed into electrical energy which is carried through wires to the light bulb where it is transformed into light energy. Heat energy is also produce but is released into the environment    </a:t>
            </a:r>
            <a:endParaRPr lang="en-US" sz="2800" b="1" dirty="0"/>
          </a:p>
        </p:txBody>
      </p:sp>
      <p:sp>
        <p:nvSpPr>
          <p:cNvPr id="9" name="Rectangle 2050"/>
          <p:cNvSpPr txBox="1">
            <a:spLocks noGrp="1" noChangeArrowheads="1"/>
          </p:cNvSpPr>
          <p:nvPr>
            <p:ph type="title"/>
          </p:nvPr>
        </p:nvSpPr>
        <p:spPr>
          <a:xfrm>
            <a:off x="381000" y="152400"/>
            <a:ext cx="8001000" cy="1066800"/>
          </a:xfrm>
          <a:prstGeom prst="rect">
            <a:avLst/>
          </a:prstGeom>
          <a:solidFill>
            <a:schemeClr val="accent2"/>
          </a:solidFill>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Comic Sans MS" pitchFamily="66" charset="0"/>
                <a:ea typeface="+mj-ea"/>
                <a:cs typeface="+mj-cs"/>
              </a:rPr>
              <a:t>Law of Conservation of Energy</a:t>
            </a:r>
            <a:endParaRPr kumimoji="0" lang="en-US" sz="4400" b="0" i="0" u="none" strike="noStrike" kern="1200" cap="none" spc="0" normalizeH="0" baseline="0" noProof="0" dirty="0">
              <a:ln>
                <a:noFill/>
              </a:ln>
              <a:solidFill>
                <a:schemeClr val="bg1"/>
              </a:solidFill>
              <a:effectLst/>
              <a:uLnTx/>
              <a:uFillTx/>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ectangle 2050"/>
          <p:cNvSpPr txBox="1">
            <a:spLocks noChangeArrowheads="1"/>
          </p:cNvSpPr>
          <p:nvPr/>
        </p:nvSpPr>
        <p:spPr>
          <a:xfrm>
            <a:off x="533400" y="304800"/>
            <a:ext cx="8229600" cy="1143000"/>
          </a:xfrm>
          <a:prstGeom prst="rect">
            <a:avLst/>
          </a:prstGeom>
          <a:solidFill>
            <a:schemeClr val="accent2"/>
          </a:solidFill>
        </p:spPr>
        <p:txBody>
          <a:bodyPr vert="horz" lIns="91440" tIns="45720" rIns="91440" bIns="45720" rtlCol="0" anchor="ctr">
            <a:normAutofit fontScale="82500" lnSpcReduction="10000"/>
          </a:bodyPr>
          <a:lstStyle/>
          <a:p>
            <a:pPr lvl="0" algn="ctr">
              <a:spcBef>
                <a:spcPct val="0"/>
              </a:spcBef>
              <a:defRPr/>
            </a:pPr>
            <a:r>
              <a:rPr kumimoji="0" lang="en-US" sz="4400" b="0" i="0" u="none" strike="noStrike" kern="1200" cap="none" spc="0" normalizeH="0" baseline="0" noProof="0" dirty="0" smtClean="0">
                <a:ln>
                  <a:noFill/>
                </a:ln>
                <a:solidFill>
                  <a:schemeClr val="bg1"/>
                </a:solidFill>
                <a:effectLst/>
                <a:uLnTx/>
                <a:uFillTx/>
                <a:latin typeface="Comic Sans MS" pitchFamily="66" charset="0"/>
                <a:ea typeface="+mj-ea"/>
                <a:cs typeface="+mj-cs"/>
              </a:rPr>
              <a:t>What is the relationship between solar</a:t>
            </a:r>
            <a:r>
              <a:rPr kumimoji="0" lang="en-US" sz="4400" b="0" i="0" u="none" strike="noStrike" kern="1200" cap="none" spc="0" normalizeH="0" noProof="0" dirty="0" smtClean="0">
                <a:ln>
                  <a:noFill/>
                </a:ln>
                <a:solidFill>
                  <a:schemeClr val="bg1"/>
                </a:solidFill>
                <a:effectLst/>
                <a:uLnTx/>
                <a:uFillTx/>
                <a:latin typeface="Comic Sans MS" pitchFamily="66" charset="0"/>
                <a:ea typeface="+mj-ea"/>
                <a:cs typeface="+mj-cs"/>
              </a:rPr>
              <a:t> energy and photovoltaic cells?</a:t>
            </a:r>
            <a:endParaRPr kumimoji="0" lang="en-US" sz="4400" b="0" i="0" u="none" strike="noStrike" kern="1200" cap="none" spc="0" normalizeH="0" baseline="0" noProof="0" dirty="0">
              <a:ln>
                <a:noFill/>
              </a:ln>
              <a:solidFill>
                <a:schemeClr val="bg1"/>
              </a:solidFill>
              <a:effectLst/>
              <a:uLnTx/>
              <a:uFillTx/>
              <a:latin typeface="Comic Sans MS" pitchFamily="66" charset="0"/>
              <a:ea typeface="+mj-ea"/>
              <a:cs typeface="+mj-cs"/>
            </a:endParaRPr>
          </a:p>
        </p:txBody>
      </p:sp>
      <p:pic>
        <p:nvPicPr>
          <p:cNvPr id="1028" name="Picture 4" descr="http://etap.com/renewable-energy/renewable-energy-images/solar-panel-diagram-large.jpg"/>
          <p:cNvPicPr>
            <a:picLocks noGrp="1" noChangeAspect="1" noChangeArrowheads="1"/>
          </p:cNvPicPr>
          <p:nvPr>
            <p:ph idx="1"/>
          </p:nvPr>
        </p:nvPicPr>
        <p:blipFill>
          <a:blip r:embed="rId2" cstate="print"/>
          <a:srcRect/>
          <a:stretch>
            <a:fillRect/>
          </a:stretch>
        </p:blipFill>
        <p:spPr bwMode="auto">
          <a:xfrm>
            <a:off x="0" y="1549173"/>
            <a:ext cx="9143999" cy="5308827"/>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ectangle 2050"/>
          <p:cNvSpPr txBox="1">
            <a:spLocks noChangeArrowheads="1"/>
          </p:cNvSpPr>
          <p:nvPr/>
        </p:nvSpPr>
        <p:spPr>
          <a:xfrm>
            <a:off x="533400" y="304800"/>
            <a:ext cx="8229600" cy="1143000"/>
          </a:xfrm>
          <a:prstGeom prst="rect">
            <a:avLst/>
          </a:prstGeom>
          <a:solidFill>
            <a:schemeClr val="accent2"/>
          </a:solidFill>
        </p:spPr>
        <p:txBody>
          <a:bodyPr vert="horz" lIns="91440" tIns="45720" rIns="91440" bIns="45720" rtlCol="0" anchor="ctr">
            <a:normAutofit fontScale="82500" lnSpcReduction="10000"/>
          </a:bodyPr>
          <a:lstStyle/>
          <a:p>
            <a:pPr lvl="0" algn="ctr">
              <a:spcBef>
                <a:spcPct val="0"/>
              </a:spcBef>
              <a:defRPr/>
            </a:pPr>
            <a:r>
              <a:rPr kumimoji="0" lang="en-US" sz="4400" b="0" i="0" u="none" strike="noStrike" kern="1200" cap="none" spc="0" normalizeH="0" baseline="0" noProof="0" dirty="0" smtClean="0">
                <a:ln>
                  <a:noFill/>
                </a:ln>
                <a:solidFill>
                  <a:schemeClr val="bg1"/>
                </a:solidFill>
                <a:effectLst/>
                <a:uLnTx/>
                <a:uFillTx/>
                <a:latin typeface="Comic Sans MS" pitchFamily="66" charset="0"/>
                <a:ea typeface="+mj-ea"/>
                <a:cs typeface="+mj-cs"/>
              </a:rPr>
              <a:t>What is the relationship between solar</a:t>
            </a:r>
            <a:r>
              <a:rPr kumimoji="0" lang="en-US" sz="4400" b="0" i="0" u="none" strike="noStrike" kern="1200" cap="none" spc="0" normalizeH="0" noProof="0" dirty="0" smtClean="0">
                <a:ln>
                  <a:noFill/>
                </a:ln>
                <a:solidFill>
                  <a:schemeClr val="bg1"/>
                </a:solidFill>
                <a:effectLst/>
                <a:uLnTx/>
                <a:uFillTx/>
                <a:latin typeface="Comic Sans MS" pitchFamily="66" charset="0"/>
                <a:ea typeface="+mj-ea"/>
                <a:cs typeface="+mj-cs"/>
              </a:rPr>
              <a:t> energy and photovoltaic cells?</a:t>
            </a:r>
            <a:endParaRPr kumimoji="0" lang="en-US" sz="4400" b="0" i="0" u="none" strike="noStrike" kern="1200" cap="none" spc="0" normalizeH="0" baseline="0" noProof="0" dirty="0">
              <a:ln>
                <a:noFill/>
              </a:ln>
              <a:solidFill>
                <a:schemeClr val="bg1"/>
              </a:solidFill>
              <a:effectLst/>
              <a:uLnTx/>
              <a:uFillTx/>
              <a:latin typeface="Comic Sans MS" pitchFamily="66" charset="0"/>
              <a:ea typeface="+mj-ea"/>
              <a:cs typeface="+mj-cs"/>
            </a:endParaRPr>
          </a:p>
        </p:txBody>
      </p:sp>
      <p:sp>
        <p:nvSpPr>
          <p:cNvPr id="5" name="Text Box 6"/>
          <p:cNvSpPr txBox="1">
            <a:spLocks noGrp="1" noChangeArrowheads="1"/>
          </p:cNvSpPr>
          <p:nvPr>
            <p:ph idx="1"/>
          </p:nvPr>
        </p:nvSpPr>
        <p:spPr bwMode="auto">
          <a:xfrm>
            <a:off x="457200" y="1600200"/>
            <a:ext cx="8229600" cy="5693866"/>
          </a:xfrm>
          <a:prstGeom prst="rect">
            <a:avLst/>
          </a:prstGeom>
          <a:noFill/>
          <a:ln w="9525">
            <a:noFill/>
            <a:miter lim="800000"/>
            <a:headEnd/>
            <a:tailEnd/>
          </a:ln>
          <a:effectLst/>
        </p:spPr>
        <p:txBody>
          <a:bodyPr wrap="square">
            <a:spAutoFit/>
          </a:bodyPr>
          <a:lstStyle/>
          <a:p>
            <a:pPr>
              <a:spcBef>
                <a:spcPct val="50000"/>
              </a:spcBef>
            </a:pPr>
            <a:r>
              <a:rPr lang="en-US" sz="3200" b="1" dirty="0">
                <a:solidFill>
                  <a:srgbClr val="0070C0"/>
                </a:solidFill>
              </a:rPr>
              <a:t>Solar energy </a:t>
            </a:r>
            <a:r>
              <a:rPr lang="en-US" sz="3200" b="1" dirty="0"/>
              <a:t>is the radiant energy produced by the Sun. </a:t>
            </a:r>
            <a:r>
              <a:rPr lang="en-US" sz="3200" b="1" dirty="0" smtClean="0"/>
              <a:t>It is the result of </a:t>
            </a:r>
            <a:r>
              <a:rPr lang="en-US" sz="3200" b="1" u="sng" dirty="0" smtClean="0"/>
              <a:t>movement of photons and electrons in electromagnetic radiation.  </a:t>
            </a:r>
          </a:p>
          <a:p>
            <a:pPr>
              <a:spcBef>
                <a:spcPct val="50000"/>
              </a:spcBef>
            </a:pPr>
            <a:r>
              <a:rPr lang="en-US" b="1" u="sng" dirty="0" smtClean="0">
                <a:solidFill>
                  <a:srgbClr val="0070C0"/>
                </a:solidFill>
              </a:rPr>
              <a:t>Photovoltaic cell </a:t>
            </a:r>
            <a:r>
              <a:rPr lang="en-US" b="1" u="sng" dirty="0" smtClean="0"/>
              <a:t>is a device that can change light energy into electricity it is also called solar cell.</a:t>
            </a:r>
          </a:p>
          <a:p>
            <a:pPr>
              <a:spcBef>
                <a:spcPct val="50000"/>
              </a:spcBef>
            </a:pPr>
            <a:r>
              <a:rPr lang="en-US" b="1" u="sng" dirty="0" smtClean="0">
                <a:solidFill>
                  <a:srgbClr val="0070C0"/>
                </a:solidFill>
              </a:rPr>
              <a:t>Photovoltaic cell are used in solar energy production</a:t>
            </a:r>
            <a:r>
              <a:rPr lang="en-US" sz="2400" u="sng" dirty="0"/>
              <a:t/>
            </a:r>
            <a:br>
              <a:rPr lang="en-US" sz="2400" u="sng" dirty="0"/>
            </a:br>
            <a:r>
              <a:rPr lang="en-US" sz="2400" dirty="0"/>
              <a:t/>
            </a:r>
            <a:br>
              <a:rPr lang="en-US" sz="2400" dirty="0"/>
            </a:br>
            <a:endParaRPr lang="en-US" sz="2000" dirty="0">
              <a:latin typeface="Elephan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A force </a:t>
            </a:r>
            <a:r>
              <a:rPr lang="en-US" dirty="0" smtClean="0"/>
              <a:t>is  a  push or pull. </a:t>
            </a:r>
          </a:p>
          <a:p>
            <a:r>
              <a:rPr lang="en-US" dirty="0" smtClean="0"/>
              <a:t>It is the result of the  </a:t>
            </a:r>
            <a:r>
              <a:rPr lang="en-US" dirty="0"/>
              <a:t>interaction between two </a:t>
            </a:r>
            <a:r>
              <a:rPr lang="en-US" dirty="0" smtClean="0"/>
              <a:t>objects.</a:t>
            </a:r>
          </a:p>
          <a:p>
            <a:pPr>
              <a:buNone/>
            </a:pPr>
            <a:endParaRPr lang="en-US" dirty="0"/>
          </a:p>
          <a:p>
            <a:r>
              <a:rPr lang="en-US" dirty="0"/>
              <a:t>Energy </a:t>
            </a:r>
            <a:r>
              <a:rPr lang="en-US" dirty="0" smtClean="0"/>
              <a:t>causes or gives something the ability to change or cause motion.</a:t>
            </a:r>
          </a:p>
          <a:p>
            <a:r>
              <a:rPr lang="en-US" dirty="0" smtClean="0"/>
              <a:t>A force can only occur if energy is present.</a:t>
            </a:r>
          </a:p>
          <a:p>
            <a:endParaRPr lang="en-US" dirty="0" smtClean="0"/>
          </a:p>
          <a:p>
            <a:r>
              <a:rPr lang="en-US" dirty="0" smtClean="0"/>
              <a:t>They both can be transferred to objects.</a:t>
            </a:r>
          </a:p>
          <a:p>
            <a:endParaRPr lang="en-US" dirty="0"/>
          </a:p>
        </p:txBody>
      </p:sp>
      <p:sp>
        <p:nvSpPr>
          <p:cNvPr id="4" name="Title 3"/>
          <p:cNvSpPr>
            <a:spLocks noGrp="1"/>
          </p:cNvSpPr>
          <p:nvPr>
            <p:ph type="title"/>
          </p:nvPr>
        </p:nvSpPr>
        <p:spPr/>
        <p:txBody>
          <a:bodyPr/>
          <a:lstStyle/>
          <a:p>
            <a:endParaRPr lang="en-US"/>
          </a:p>
        </p:txBody>
      </p:sp>
      <p:sp>
        <p:nvSpPr>
          <p:cNvPr id="5" name="Rectangle 2050"/>
          <p:cNvSpPr txBox="1">
            <a:spLocks noChangeArrowheads="1"/>
          </p:cNvSpPr>
          <p:nvPr/>
        </p:nvSpPr>
        <p:spPr>
          <a:xfrm>
            <a:off x="609600" y="0"/>
            <a:ext cx="7772400" cy="1524000"/>
          </a:xfrm>
          <a:prstGeom prst="rect">
            <a:avLst/>
          </a:prstGeom>
          <a:solidFill>
            <a:schemeClr val="accent2"/>
          </a:solidFill>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Comic Sans MS" pitchFamily="66" charset="0"/>
                <a:ea typeface="+mj-ea"/>
                <a:cs typeface="+mj-cs"/>
              </a:rPr>
              <a:t>Energy Vs force?</a:t>
            </a:r>
            <a:endParaRPr kumimoji="0" lang="en-US" sz="4400" b="0" i="0" u="none" strike="noStrike" kern="1200" cap="none" spc="0" normalizeH="0" baseline="0" noProof="0" dirty="0">
              <a:ln>
                <a:noFill/>
              </a:ln>
              <a:solidFill>
                <a:schemeClr val="bg1"/>
              </a:solidFill>
              <a:effectLst/>
              <a:uLnTx/>
              <a:uFillTx/>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050"/>
          <p:cNvSpPr>
            <a:spLocks noGrp="1" noChangeArrowheads="1"/>
          </p:cNvSpPr>
          <p:nvPr>
            <p:ph type="title"/>
          </p:nvPr>
        </p:nvSpPr>
        <p:spPr>
          <a:xfrm>
            <a:off x="609600" y="0"/>
            <a:ext cx="7772400" cy="1524000"/>
          </a:xfrm>
          <a:solidFill>
            <a:schemeClr val="accent2"/>
          </a:solidFill>
        </p:spPr>
        <p:txBody>
          <a:bodyPr>
            <a:normAutofit fontScale="90000"/>
          </a:bodyPr>
          <a:lstStyle/>
          <a:p>
            <a:r>
              <a:rPr lang="en-US" sz="8000" dirty="0" smtClean="0">
                <a:solidFill>
                  <a:schemeClr val="bg1"/>
                </a:solidFill>
                <a:latin typeface="Comic Sans MS" pitchFamily="66" charset="0"/>
              </a:rPr>
              <a:t>What is Energy?</a:t>
            </a:r>
            <a:endParaRPr lang="en-US" sz="8000" dirty="0">
              <a:solidFill>
                <a:schemeClr val="bg1"/>
              </a:solidFill>
              <a:latin typeface="Comic Sans MS" pitchFamily="66" charset="0"/>
            </a:endParaRPr>
          </a:p>
        </p:txBody>
      </p:sp>
      <p:sp>
        <p:nvSpPr>
          <p:cNvPr id="16387" name="Rectangle 2051"/>
          <p:cNvSpPr>
            <a:spLocks noGrp="1" noChangeArrowheads="1"/>
          </p:cNvSpPr>
          <p:nvPr>
            <p:ph type="body" idx="1"/>
          </p:nvPr>
        </p:nvSpPr>
        <p:spPr>
          <a:xfrm>
            <a:off x="304800" y="1524000"/>
            <a:ext cx="8305800" cy="4953000"/>
          </a:xfrm>
        </p:spPr>
        <p:txBody>
          <a:bodyPr>
            <a:normAutofit/>
          </a:bodyPr>
          <a:lstStyle/>
          <a:p>
            <a:r>
              <a:rPr lang="en-US" sz="5500" dirty="0" smtClean="0"/>
              <a:t>the </a:t>
            </a:r>
            <a:r>
              <a:rPr lang="en-US" sz="5500" dirty="0"/>
              <a:t>ability to </a:t>
            </a:r>
            <a:r>
              <a:rPr lang="en-US" sz="5500" dirty="0" smtClean="0"/>
              <a:t>make things move or change</a:t>
            </a:r>
          </a:p>
          <a:p>
            <a:r>
              <a:rPr lang="en-US" sz="5500" dirty="0" smtClean="0"/>
              <a:t>Energy can exist as either</a:t>
            </a:r>
          </a:p>
          <a:p>
            <a:pPr>
              <a:buNone/>
            </a:pPr>
            <a:r>
              <a:rPr lang="en-US" sz="4300" u="sng" dirty="0" smtClean="0"/>
              <a:t>Kinetic Energy </a:t>
            </a:r>
            <a:r>
              <a:rPr lang="en-US" sz="4300" dirty="0" smtClean="0"/>
              <a:t>or </a:t>
            </a:r>
            <a:r>
              <a:rPr lang="en-US" sz="4300" u="sng" dirty="0" smtClean="0"/>
              <a:t>Potential Energy</a:t>
            </a:r>
          </a:p>
          <a:p>
            <a:pPr>
              <a:spcBef>
                <a:spcPts val="0"/>
              </a:spcBef>
              <a:buNone/>
            </a:pPr>
            <a:r>
              <a:rPr lang="en-US" sz="2800" dirty="0" smtClean="0"/>
              <a:t>(</a:t>
            </a:r>
            <a:r>
              <a:rPr lang="en-US" dirty="0" smtClean="0"/>
              <a:t>energy of Motion)           (stored energy)</a:t>
            </a:r>
            <a:r>
              <a:rPr lang="en-US" sz="3600" dirty="0"/>
              <a:t>	</a:t>
            </a:r>
            <a:r>
              <a:rPr lang="en-US" sz="3600" dirty="0" smtClean="0"/>
              <a:t>  </a:t>
            </a:r>
            <a:endParaRPr lang="en-US" sz="3600" dirty="0"/>
          </a:p>
        </p:txBody>
      </p:sp>
      <p:pic>
        <p:nvPicPr>
          <p:cNvPr id="16389" name="Picture 2053" descr="MMj02868230000[1]"/>
          <p:cNvPicPr>
            <a:picLocks noChangeAspect="1" noChangeArrowheads="1" noCrop="1"/>
          </p:cNvPicPr>
          <p:nvPr/>
        </p:nvPicPr>
        <p:blipFill>
          <a:blip r:embed="rId2" cstate="print"/>
          <a:srcRect/>
          <a:stretch>
            <a:fillRect/>
          </a:stretch>
        </p:blipFill>
        <p:spPr bwMode="auto">
          <a:xfrm>
            <a:off x="7620000" y="2133600"/>
            <a:ext cx="1303338" cy="1600200"/>
          </a:xfrm>
          <a:prstGeom prst="rect">
            <a:avLst/>
          </a:prstGeom>
          <a:noFill/>
        </p:spPr>
      </p:pic>
      <p:pic>
        <p:nvPicPr>
          <p:cNvPr id="16390" name="Picture 2054" descr="MMj02827990000[1]"/>
          <p:cNvPicPr>
            <a:picLocks noChangeAspect="1" noChangeArrowheads="1" noCrop="1"/>
          </p:cNvPicPr>
          <p:nvPr/>
        </p:nvPicPr>
        <p:blipFill>
          <a:blip r:embed="rId3" cstate="print"/>
          <a:srcRect/>
          <a:stretch>
            <a:fillRect/>
          </a:stretch>
        </p:blipFill>
        <p:spPr bwMode="auto">
          <a:xfrm>
            <a:off x="1447800" y="5638800"/>
            <a:ext cx="1409700" cy="914400"/>
          </a:xfrm>
          <a:prstGeom prst="rect">
            <a:avLst/>
          </a:prstGeom>
          <a:noFill/>
        </p:spPr>
      </p:pic>
      <p:pic>
        <p:nvPicPr>
          <p:cNvPr id="16391" name="Picture 2055" descr="MMj02347460000[1]"/>
          <p:cNvPicPr>
            <a:picLocks noChangeAspect="1" noChangeArrowheads="1" noCrop="1"/>
          </p:cNvPicPr>
          <p:nvPr/>
        </p:nvPicPr>
        <p:blipFill>
          <a:blip r:embed="rId4" cstate="print"/>
          <a:srcRect/>
          <a:stretch>
            <a:fillRect/>
          </a:stretch>
        </p:blipFill>
        <p:spPr bwMode="auto">
          <a:xfrm>
            <a:off x="5334000" y="5715000"/>
            <a:ext cx="838200" cy="83820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457200" y="304800"/>
            <a:ext cx="8305800" cy="838200"/>
          </a:xfrm>
          <a:prstGeom prst="rect">
            <a:avLst/>
          </a:prstGeom>
        </p:spPr>
        <p:txBody>
          <a:bodyPr wrap="none" fromWordArt="1">
            <a:prstTxWarp prst="textPlain">
              <a:avLst>
                <a:gd name="adj" fmla="val 50000"/>
              </a:avLst>
            </a:prstTxWarp>
          </a:bodyPr>
          <a:lstStyle/>
          <a:p>
            <a:pPr algn="ctr"/>
            <a:r>
              <a:rPr lang="en-US" sz="3600" b="1" i="1" kern="1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Black"/>
              </a:rPr>
              <a:t>What are the various forms </a:t>
            </a:r>
            <a:r>
              <a:rPr lang="en-US" sz="3600" b="1" i="1" kern="10"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Black"/>
              </a:rPr>
              <a:t>of </a:t>
            </a:r>
            <a:r>
              <a:rPr lang="en-US" sz="3600" b="1" i="1" kern="10"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Black"/>
              </a:rPr>
              <a:t>Energy?</a:t>
            </a:r>
            <a:endParaRPr lang="en-US" sz="3600" b="1" i="1" kern="10"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Black"/>
            </a:endParaRPr>
          </a:p>
        </p:txBody>
      </p:sp>
      <p:pic>
        <p:nvPicPr>
          <p:cNvPr id="14339" name="Picture 3" descr="C:\Program Files\Common Files\Microsoft Shared\Clipart\cagcat50\so01038_.wmf"/>
          <p:cNvPicPr>
            <a:picLocks noChangeAspect="1" noChangeArrowheads="1"/>
          </p:cNvPicPr>
          <p:nvPr/>
        </p:nvPicPr>
        <p:blipFill>
          <a:blip r:embed="rId2" cstate="print"/>
          <a:srcRect/>
          <a:stretch>
            <a:fillRect/>
          </a:stretch>
        </p:blipFill>
        <p:spPr bwMode="auto">
          <a:xfrm>
            <a:off x="533400" y="1905000"/>
            <a:ext cx="1590675" cy="1600200"/>
          </a:xfrm>
          <a:prstGeom prst="rect">
            <a:avLst/>
          </a:prstGeom>
          <a:noFill/>
        </p:spPr>
      </p:pic>
      <p:pic>
        <p:nvPicPr>
          <p:cNvPr id="14340" name="Picture 4" descr="C:\Program Files\Microsoft Office\Clipart\standard\stddir3\in00525_.wmf">
            <a:hlinkClick r:id="rId3" action="ppaction://hlinksldjump"/>
          </p:cNvPr>
          <p:cNvPicPr>
            <a:picLocks noChangeAspect="1" noChangeArrowheads="1"/>
          </p:cNvPicPr>
          <p:nvPr/>
        </p:nvPicPr>
        <p:blipFill>
          <a:blip r:embed="rId4" cstate="print"/>
          <a:srcRect/>
          <a:stretch>
            <a:fillRect/>
          </a:stretch>
        </p:blipFill>
        <p:spPr bwMode="auto">
          <a:xfrm>
            <a:off x="2438400" y="1676400"/>
            <a:ext cx="2082800" cy="1947863"/>
          </a:xfrm>
          <a:prstGeom prst="rect">
            <a:avLst/>
          </a:prstGeom>
          <a:noFill/>
        </p:spPr>
      </p:pic>
      <p:pic>
        <p:nvPicPr>
          <p:cNvPr id="14341" name="Picture 5" descr="C:\Program Files\Microsoft Office\Clipart\standard\stddir1\bd05124_.wmf">
            <a:hlinkClick r:id="rId5" action="ppaction://hlinksldjump"/>
          </p:cNvPr>
          <p:cNvPicPr>
            <a:picLocks noChangeAspect="1" noChangeArrowheads="1"/>
          </p:cNvPicPr>
          <p:nvPr/>
        </p:nvPicPr>
        <p:blipFill>
          <a:blip r:embed="rId6" cstate="print"/>
          <a:srcRect/>
          <a:stretch>
            <a:fillRect/>
          </a:stretch>
        </p:blipFill>
        <p:spPr bwMode="auto">
          <a:xfrm>
            <a:off x="4876800" y="1828800"/>
            <a:ext cx="1320800" cy="1793875"/>
          </a:xfrm>
          <a:prstGeom prst="rect">
            <a:avLst/>
          </a:prstGeom>
          <a:noFill/>
        </p:spPr>
      </p:pic>
      <p:pic>
        <p:nvPicPr>
          <p:cNvPr id="14342" name="Picture 6" descr="C:\Program Files\Microsoft Office\Clipart\standard\stddir1\bd06978_.wmf">
            <a:hlinkClick r:id="rId7" action="ppaction://hlinksldjump"/>
          </p:cNvPr>
          <p:cNvPicPr>
            <a:picLocks noChangeAspect="1" noChangeArrowheads="1"/>
          </p:cNvPicPr>
          <p:nvPr/>
        </p:nvPicPr>
        <p:blipFill>
          <a:blip r:embed="rId8" cstate="print"/>
          <a:srcRect/>
          <a:stretch>
            <a:fillRect/>
          </a:stretch>
        </p:blipFill>
        <p:spPr bwMode="auto">
          <a:xfrm>
            <a:off x="2514600" y="4495800"/>
            <a:ext cx="1793875" cy="1725613"/>
          </a:xfrm>
          <a:prstGeom prst="rect">
            <a:avLst/>
          </a:prstGeom>
          <a:noFill/>
        </p:spPr>
      </p:pic>
      <p:pic>
        <p:nvPicPr>
          <p:cNvPr id="14343" name="Picture 7" descr="C:\Program Files\Microsoft Office\Clipart\standard\stddir3\hh01149_.wmf">
            <a:hlinkClick r:id="rId9" action="ppaction://hlinksldjump"/>
          </p:cNvPr>
          <p:cNvPicPr>
            <a:picLocks noChangeAspect="1" noChangeArrowheads="1"/>
          </p:cNvPicPr>
          <p:nvPr/>
        </p:nvPicPr>
        <p:blipFill>
          <a:blip r:embed="rId10" cstate="print"/>
          <a:srcRect/>
          <a:stretch>
            <a:fillRect/>
          </a:stretch>
        </p:blipFill>
        <p:spPr bwMode="auto">
          <a:xfrm>
            <a:off x="457200" y="4495800"/>
            <a:ext cx="1739900" cy="1460500"/>
          </a:xfrm>
          <a:prstGeom prst="rect">
            <a:avLst/>
          </a:prstGeom>
          <a:noFill/>
        </p:spPr>
      </p:pic>
      <p:sp>
        <p:nvSpPr>
          <p:cNvPr id="14344" name="Text Box 8"/>
          <p:cNvSpPr txBox="1">
            <a:spLocks noChangeArrowheads="1"/>
          </p:cNvSpPr>
          <p:nvPr/>
        </p:nvSpPr>
        <p:spPr bwMode="auto">
          <a:xfrm>
            <a:off x="457200" y="3733800"/>
            <a:ext cx="1752600" cy="396875"/>
          </a:xfrm>
          <a:prstGeom prst="rect">
            <a:avLst/>
          </a:prstGeom>
          <a:noFill/>
          <a:ln w="9525">
            <a:noFill/>
            <a:miter lim="800000"/>
            <a:headEnd/>
            <a:tailEnd/>
          </a:ln>
          <a:effectLst/>
        </p:spPr>
        <p:txBody>
          <a:bodyPr>
            <a:spAutoFit/>
          </a:bodyPr>
          <a:lstStyle/>
          <a:p>
            <a:pPr algn="ctr">
              <a:spcBef>
                <a:spcPct val="50000"/>
              </a:spcBef>
            </a:pPr>
            <a:r>
              <a:rPr lang="en-US" sz="20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Elephant" pitchFamily="18" charset="0"/>
              </a:rPr>
              <a:t>Solar</a:t>
            </a:r>
            <a:endParaRPr lang="en-US" sz="20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Elephant" pitchFamily="18" charset="0"/>
            </a:endParaRPr>
          </a:p>
        </p:txBody>
      </p:sp>
      <p:sp>
        <p:nvSpPr>
          <p:cNvPr id="14345" name="Text Box 9"/>
          <p:cNvSpPr txBox="1">
            <a:spLocks noChangeArrowheads="1"/>
          </p:cNvSpPr>
          <p:nvPr/>
        </p:nvSpPr>
        <p:spPr bwMode="auto">
          <a:xfrm>
            <a:off x="2590800" y="3810000"/>
            <a:ext cx="1524000" cy="396875"/>
          </a:xfrm>
          <a:prstGeom prst="rect">
            <a:avLst/>
          </a:prstGeom>
          <a:noFill/>
          <a:ln w="9525">
            <a:noFill/>
            <a:miter lim="800000"/>
            <a:headEnd/>
            <a:tailEnd/>
          </a:ln>
          <a:effectLst/>
        </p:spPr>
        <p:txBody>
          <a:bodyPr>
            <a:spAutoFit/>
          </a:bodyPr>
          <a:lstStyle/>
          <a:p>
            <a:pPr>
              <a:spcBef>
                <a:spcPct val="50000"/>
              </a:spcBef>
            </a:pPr>
            <a:r>
              <a:rPr lang="en-US" sz="2000"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Elephant" pitchFamily="18" charset="0"/>
              </a:rPr>
              <a:t>Electrical</a:t>
            </a:r>
          </a:p>
        </p:txBody>
      </p:sp>
      <p:sp>
        <p:nvSpPr>
          <p:cNvPr id="14346" name="Text Box 10"/>
          <p:cNvSpPr txBox="1">
            <a:spLocks noChangeArrowheads="1"/>
          </p:cNvSpPr>
          <p:nvPr/>
        </p:nvSpPr>
        <p:spPr bwMode="auto">
          <a:xfrm>
            <a:off x="4800600" y="3581400"/>
            <a:ext cx="1752600" cy="815608"/>
          </a:xfrm>
          <a:prstGeom prst="rect">
            <a:avLst/>
          </a:prstGeom>
          <a:noFill/>
          <a:ln w="9525">
            <a:noFill/>
            <a:miter lim="800000"/>
            <a:headEnd/>
            <a:tailEnd/>
          </a:ln>
          <a:effectLst/>
        </p:spPr>
        <p:txBody>
          <a:bodyPr>
            <a:spAutoFit/>
          </a:bodyPr>
          <a:lstStyle/>
          <a:p>
            <a:pPr>
              <a:spcBef>
                <a:spcPct val="50000"/>
              </a:spcBef>
            </a:pPr>
            <a:r>
              <a:rPr lang="en-US" sz="2000"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Elephant" pitchFamily="18" charset="0"/>
              </a:rPr>
              <a:t>Chemical</a:t>
            </a:r>
          </a:p>
          <a:p>
            <a:pPr>
              <a:spcBef>
                <a:spcPct val="50000"/>
              </a:spcBef>
            </a:pPr>
            <a:endParaRPr lang="en-US"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4348" name="Text Box 12"/>
          <p:cNvSpPr txBox="1">
            <a:spLocks noChangeArrowheads="1"/>
          </p:cNvSpPr>
          <p:nvPr/>
        </p:nvSpPr>
        <p:spPr bwMode="auto">
          <a:xfrm>
            <a:off x="685800" y="6096000"/>
            <a:ext cx="1905000" cy="396875"/>
          </a:xfrm>
          <a:prstGeom prst="rect">
            <a:avLst/>
          </a:prstGeom>
          <a:noFill/>
          <a:ln w="9525">
            <a:noFill/>
            <a:miter lim="800000"/>
            <a:headEnd/>
            <a:tailEnd/>
          </a:ln>
          <a:effectLst/>
        </p:spPr>
        <p:txBody>
          <a:bodyPr>
            <a:spAutoFit/>
          </a:bodyPr>
          <a:lstStyle/>
          <a:p>
            <a:pPr>
              <a:spcBef>
                <a:spcPct val="50000"/>
              </a:spcBef>
            </a:pPr>
            <a:r>
              <a:rPr lang="en-US" sz="2000"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Elephant" pitchFamily="18" charset="0"/>
              </a:rPr>
              <a:t>Thermal</a:t>
            </a:r>
          </a:p>
        </p:txBody>
      </p:sp>
      <p:sp>
        <p:nvSpPr>
          <p:cNvPr id="14349" name="Text Box 13"/>
          <p:cNvSpPr txBox="1">
            <a:spLocks noChangeArrowheads="1"/>
          </p:cNvSpPr>
          <p:nvPr/>
        </p:nvSpPr>
        <p:spPr bwMode="auto">
          <a:xfrm>
            <a:off x="2743200" y="6172200"/>
            <a:ext cx="1981200" cy="396875"/>
          </a:xfrm>
          <a:prstGeom prst="rect">
            <a:avLst/>
          </a:prstGeom>
          <a:noFill/>
          <a:ln w="9525">
            <a:noFill/>
            <a:miter lim="800000"/>
            <a:headEnd/>
            <a:tailEnd/>
          </a:ln>
          <a:effectLst/>
        </p:spPr>
        <p:txBody>
          <a:bodyPr>
            <a:spAutoFit/>
          </a:bodyPr>
          <a:lstStyle/>
          <a:p>
            <a:pPr>
              <a:spcBef>
                <a:spcPct val="50000"/>
              </a:spcBef>
            </a:pPr>
            <a:r>
              <a:rPr lang="en-US" sz="2000"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Elephant" pitchFamily="18" charset="0"/>
              </a:rPr>
              <a:t>Nuclear</a:t>
            </a:r>
          </a:p>
        </p:txBody>
      </p:sp>
      <p:sp>
        <p:nvSpPr>
          <p:cNvPr id="14358" name="AutoShape 22">
            <a:hlinkClick r:id="rId9" action="ppaction://hlinksldjump" highlightClick="1"/>
          </p:cNvPr>
          <p:cNvSpPr>
            <a:spLocks noChangeArrowheads="1"/>
          </p:cNvSpPr>
          <p:nvPr/>
        </p:nvSpPr>
        <p:spPr bwMode="auto">
          <a:xfrm>
            <a:off x="685800" y="3581400"/>
            <a:ext cx="1042988" cy="1042988"/>
          </a:xfrm>
          <a:prstGeom prst="actionButtonBlank">
            <a:avLst/>
          </a:prstGeom>
          <a:noFill/>
          <a:ln w="9525">
            <a:noFill/>
            <a:miter lim="800000"/>
            <a:headEnd/>
            <a:tailEnd/>
          </a:ln>
          <a:effectLst/>
        </p:spPr>
        <p:txBody>
          <a:bodyPr wrap="none" anchor="ctr"/>
          <a:lstStyle/>
          <a:p>
            <a:endParaRPr lang="en-US"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4359" name="AutoShape 23">
            <a:hlinkClick r:id="rId3" action="ppaction://hlinksldjump" highlightClick="1"/>
          </p:cNvPr>
          <p:cNvSpPr>
            <a:spLocks noChangeArrowheads="1"/>
          </p:cNvSpPr>
          <p:nvPr/>
        </p:nvSpPr>
        <p:spPr bwMode="auto">
          <a:xfrm>
            <a:off x="2667000" y="3810000"/>
            <a:ext cx="1676400" cy="457200"/>
          </a:xfrm>
          <a:prstGeom prst="actionButtonBlank">
            <a:avLst/>
          </a:prstGeom>
          <a:noFill/>
          <a:ln w="9525">
            <a:noFill/>
            <a:miter lim="800000"/>
            <a:headEnd/>
            <a:tailEnd/>
          </a:ln>
          <a:effectLst/>
        </p:spPr>
        <p:txBody>
          <a:bodyPr wrap="none" anchor="ctr"/>
          <a:lstStyle/>
          <a:p>
            <a:endParaRPr lang="en-US"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4360" name="AutoShape 24">
            <a:hlinkClick r:id="rId5" action="ppaction://hlinksldjump" highlightClick="1"/>
          </p:cNvPr>
          <p:cNvSpPr>
            <a:spLocks noChangeArrowheads="1"/>
          </p:cNvSpPr>
          <p:nvPr/>
        </p:nvSpPr>
        <p:spPr bwMode="auto">
          <a:xfrm>
            <a:off x="4800600" y="3657600"/>
            <a:ext cx="1676400" cy="457200"/>
          </a:xfrm>
          <a:prstGeom prst="actionButtonBlank">
            <a:avLst/>
          </a:prstGeom>
          <a:noFill/>
          <a:ln w="9525">
            <a:noFill/>
            <a:miter lim="800000"/>
            <a:headEnd/>
            <a:tailEnd/>
          </a:ln>
          <a:effectLst/>
        </p:spPr>
        <p:txBody>
          <a:bodyPr wrap="none" anchor="ctr"/>
          <a:lstStyle/>
          <a:p>
            <a:endParaRPr lang="en-US"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4361" name="AutoShape 25">
            <a:hlinkClick r:id="rId9" action="ppaction://hlinksldjump" highlightClick="1"/>
          </p:cNvPr>
          <p:cNvSpPr>
            <a:spLocks noChangeArrowheads="1"/>
          </p:cNvSpPr>
          <p:nvPr/>
        </p:nvSpPr>
        <p:spPr bwMode="auto">
          <a:xfrm>
            <a:off x="533400" y="6096000"/>
            <a:ext cx="1676400" cy="457200"/>
          </a:xfrm>
          <a:prstGeom prst="actionButtonBlank">
            <a:avLst/>
          </a:prstGeom>
          <a:noFill/>
          <a:ln w="9525">
            <a:noFill/>
            <a:miter lim="800000"/>
            <a:headEnd/>
            <a:tailEnd/>
          </a:ln>
          <a:effectLst/>
        </p:spPr>
        <p:txBody>
          <a:bodyPr wrap="none" anchor="ctr"/>
          <a:lstStyle/>
          <a:p>
            <a:r>
              <a:rPr lang="en-US"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 </a:t>
            </a:r>
            <a:endParaRPr lang="en-US"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4362" name="AutoShape 26">
            <a:hlinkClick r:id="rId7" action="ppaction://hlinksldjump" highlightClick="1"/>
          </p:cNvPr>
          <p:cNvSpPr>
            <a:spLocks noChangeArrowheads="1"/>
          </p:cNvSpPr>
          <p:nvPr/>
        </p:nvSpPr>
        <p:spPr bwMode="auto">
          <a:xfrm>
            <a:off x="2667000" y="6172200"/>
            <a:ext cx="1676400" cy="457200"/>
          </a:xfrm>
          <a:prstGeom prst="actionButtonBlank">
            <a:avLst/>
          </a:prstGeom>
          <a:noFill/>
          <a:ln w="9525">
            <a:noFill/>
            <a:miter lim="800000"/>
            <a:headEnd/>
            <a:tailEnd/>
          </a:ln>
          <a:effectLst/>
        </p:spPr>
        <p:txBody>
          <a:bodyPr wrap="none" anchor="ctr"/>
          <a:lstStyle/>
          <a:p>
            <a:endParaRPr lang="en-US"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pic>
        <p:nvPicPr>
          <p:cNvPr id="14363" name="Picture 27" descr="C:\Program Files\Microsoft FrontPage\clipart\clip1\EN00371A.gif">
            <a:hlinkClick r:id="rId11" action="ppaction://hlinksldjump"/>
          </p:cNvPr>
          <p:cNvPicPr>
            <a:picLocks noChangeAspect="1" noChangeArrowheads="1"/>
          </p:cNvPicPr>
          <p:nvPr/>
        </p:nvPicPr>
        <p:blipFill>
          <a:blip r:embed="rId12" cstate="print"/>
          <a:srcRect/>
          <a:stretch>
            <a:fillRect/>
          </a:stretch>
        </p:blipFill>
        <p:spPr bwMode="auto">
          <a:xfrm>
            <a:off x="6781800" y="1981200"/>
            <a:ext cx="1493838" cy="1524000"/>
          </a:xfrm>
          <a:prstGeom prst="rect">
            <a:avLst/>
          </a:prstGeom>
          <a:noFill/>
        </p:spPr>
      </p:pic>
      <p:pic>
        <p:nvPicPr>
          <p:cNvPr id="14364" name="Picture 28" descr="C:\Program Files\Microsoft FrontPage\clipart\clip1\TN00738A.gif">
            <a:hlinkClick r:id="rId13" action="ppaction://hlinksldjump"/>
          </p:cNvPr>
          <p:cNvPicPr>
            <a:picLocks noChangeAspect="1" noChangeArrowheads="1"/>
          </p:cNvPicPr>
          <p:nvPr/>
        </p:nvPicPr>
        <p:blipFill>
          <a:blip r:embed="rId14" cstate="print"/>
          <a:srcRect/>
          <a:stretch>
            <a:fillRect/>
          </a:stretch>
        </p:blipFill>
        <p:spPr bwMode="auto">
          <a:xfrm>
            <a:off x="4572000" y="4572000"/>
            <a:ext cx="1981200" cy="1109663"/>
          </a:xfrm>
          <a:prstGeom prst="rect">
            <a:avLst/>
          </a:prstGeom>
          <a:noFill/>
        </p:spPr>
      </p:pic>
      <p:pic>
        <p:nvPicPr>
          <p:cNvPr id="14365" name="Picture 29" descr="D:\Temp\compass">
            <a:hlinkClick r:id="rId15" action="ppaction://hlinksldjump"/>
          </p:cNvPr>
          <p:cNvPicPr>
            <a:picLocks noChangeAspect="1" noChangeArrowheads="1"/>
          </p:cNvPicPr>
          <p:nvPr/>
        </p:nvPicPr>
        <p:blipFill>
          <a:blip r:embed="rId16" cstate="print"/>
          <a:srcRect/>
          <a:stretch>
            <a:fillRect/>
          </a:stretch>
        </p:blipFill>
        <p:spPr bwMode="auto">
          <a:xfrm>
            <a:off x="6781800" y="4343400"/>
            <a:ext cx="1308100" cy="1295400"/>
          </a:xfrm>
          <a:prstGeom prst="rect">
            <a:avLst/>
          </a:prstGeom>
          <a:noFill/>
        </p:spPr>
      </p:pic>
      <p:sp>
        <p:nvSpPr>
          <p:cNvPr id="14366" name="AutoShape 30">
            <a:hlinkClick r:id="rId13" action="ppaction://hlinksldjump" highlightClick="1"/>
          </p:cNvPr>
          <p:cNvSpPr>
            <a:spLocks noChangeArrowheads="1"/>
          </p:cNvSpPr>
          <p:nvPr/>
        </p:nvSpPr>
        <p:spPr bwMode="auto">
          <a:xfrm>
            <a:off x="4724400" y="6096000"/>
            <a:ext cx="1676400" cy="457200"/>
          </a:xfrm>
          <a:prstGeom prst="actionButtonBlank">
            <a:avLst/>
          </a:prstGeom>
          <a:noFill/>
          <a:ln w="9525">
            <a:noFill/>
            <a:miter lim="800000"/>
            <a:headEnd/>
            <a:tailEnd/>
          </a:ln>
          <a:effectLst/>
        </p:spPr>
        <p:txBody>
          <a:bodyPr wrap="none" anchor="ctr"/>
          <a:lstStyle/>
          <a:p>
            <a:endParaRPr lang="en-US"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4367" name="AutoShape 31">
            <a:hlinkClick r:id="rId15" action="ppaction://hlinksldjump" highlightClick="1"/>
          </p:cNvPr>
          <p:cNvSpPr>
            <a:spLocks noChangeArrowheads="1"/>
          </p:cNvSpPr>
          <p:nvPr/>
        </p:nvSpPr>
        <p:spPr bwMode="auto">
          <a:xfrm>
            <a:off x="6781800" y="6172200"/>
            <a:ext cx="1676400" cy="457200"/>
          </a:xfrm>
          <a:prstGeom prst="actionButtonBlank">
            <a:avLst/>
          </a:prstGeom>
          <a:noFill/>
          <a:ln w="9525">
            <a:noFill/>
            <a:miter lim="800000"/>
            <a:headEnd/>
            <a:tailEnd/>
          </a:ln>
          <a:effectLst/>
        </p:spPr>
        <p:txBody>
          <a:bodyPr wrap="none" anchor="ctr"/>
          <a:lstStyle/>
          <a:p>
            <a:endParaRPr lang="en-US"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4368" name="Text Box 32"/>
          <p:cNvSpPr txBox="1">
            <a:spLocks noChangeArrowheads="1"/>
          </p:cNvSpPr>
          <p:nvPr/>
        </p:nvSpPr>
        <p:spPr bwMode="auto">
          <a:xfrm>
            <a:off x="6858000" y="5791200"/>
            <a:ext cx="1447800" cy="396875"/>
          </a:xfrm>
          <a:prstGeom prst="rect">
            <a:avLst/>
          </a:prstGeom>
          <a:noFill/>
          <a:ln w="9525">
            <a:noFill/>
            <a:miter lim="800000"/>
            <a:headEnd/>
            <a:tailEnd/>
          </a:ln>
          <a:effectLst/>
        </p:spPr>
        <p:txBody>
          <a:bodyPr>
            <a:spAutoFit/>
          </a:bodyPr>
          <a:lstStyle/>
          <a:p>
            <a:pPr>
              <a:spcBef>
                <a:spcPct val="50000"/>
              </a:spcBef>
            </a:pPr>
            <a:r>
              <a:rPr lang="en-US" sz="2000"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Elephant" pitchFamily="18" charset="0"/>
              </a:rPr>
              <a:t>Magnetic</a:t>
            </a:r>
          </a:p>
        </p:txBody>
      </p:sp>
      <p:sp>
        <p:nvSpPr>
          <p:cNvPr id="14369" name="AutoShape 33">
            <a:hlinkClick r:id="rId11" action="ppaction://hlinksldjump" highlightClick="1"/>
          </p:cNvPr>
          <p:cNvSpPr>
            <a:spLocks noChangeArrowheads="1"/>
          </p:cNvSpPr>
          <p:nvPr/>
        </p:nvSpPr>
        <p:spPr bwMode="auto">
          <a:xfrm>
            <a:off x="6781800" y="3581400"/>
            <a:ext cx="1676400" cy="457200"/>
          </a:xfrm>
          <a:prstGeom prst="actionButtonBlank">
            <a:avLst/>
          </a:prstGeom>
          <a:noFill/>
          <a:ln w="9525">
            <a:noFill/>
            <a:miter lim="800000"/>
            <a:headEnd/>
            <a:tailEnd/>
          </a:ln>
          <a:effectLst/>
        </p:spPr>
        <p:txBody>
          <a:bodyPr wrap="none" anchor="ctr"/>
          <a:lstStyle/>
          <a:p>
            <a:endParaRPr lang="en-US"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14370" name="Text Box 34"/>
          <p:cNvSpPr txBox="1">
            <a:spLocks noChangeArrowheads="1"/>
          </p:cNvSpPr>
          <p:nvPr/>
        </p:nvSpPr>
        <p:spPr bwMode="auto">
          <a:xfrm>
            <a:off x="6553200" y="3657600"/>
            <a:ext cx="1752600" cy="396875"/>
          </a:xfrm>
          <a:prstGeom prst="rect">
            <a:avLst/>
          </a:prstGeom>
          <a:noFill/>
          <a:ln w="9525">
            <a:noFill/>
            <a:miter lim="800000"/>
            <a:headEnd/>
            <a:tailEnd/>
          </a:ln>
          <a:effectLst/>
        </p:spPr>
        <p:txBody>
          <a:bodyPr>
            <a:spAutoFit/>
          </a:bodyPr>
          <a:lstStyle/>
          <a:p>
            <a:pPr algn="ctr">
              <a:spcBef>
                <a:spcPct val="50000"/>
              </a:spcBef>
            </a:pPr>
            <a:r>
              <a:rPr lang="en-US" sz="2000"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Elephant" pitchFamily="18" charset="0"/>
              </a:rPr>
              <a:t>Sound</a:t>
            </a:r>
          </a:p>
        </p:txBody>
      </p:sp>
      <p:sp>
        <p:nvSpPr>
          <p:cNvPr id="14371" name="Text Box 35"/>
          <p:cNvSpPr txBox="1">
            <a:spLocks noChangeArrowheads="1"/>
          </p:cNvSpPr>
          <p:nvPr/>
        </p:nvSpPr>
        <p:spPr bwMode="auto">
          <a:xfrm>
            <a:off x="4724400" y="5715000"/>
            <a:ext cx="1676400" cy="396875"/>
          </a:xfrm>
          <a:prstGeom prst="rect">
            <a:avLst/>
          </a:prstGeom>
          <a:noFill/>
          <a:ln w="9525">
            <a:noFill/>
            <a:miter lim="800000"/>
            <a:headEnd/>
            <a:tailEnd/>
          </a:ln>
          <a:effectLst/>
        </p:spPr>
        <p:txBody>
          <a:bodyPr>
            <a:spAutoFit/>
          </a:bodyPr>
          <a:lstStyle/>
          <a:p>
            <a:pPr>
              <a:spcBef>
                <a:spcPct val="50000"/>
              </a:spcBef>
            </a:pPr>
            <a:r>
              <a:rPr lang="en-US" sz="2000" b="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Elephant" pitchFamily="18" charset="0"/>
              </a:rPr>
              <a:t>Mechanical</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WordArt 5"/>
          <p:cNvSpPr>
            <a:spLocks noChangeArrowheads="1" noChangeShapeType="1" noTextEdit="1"/>
          </p:cNvSpPr>
          <p:nvPr/>
        </p:nvSpPr>
        <p:spPr bwMode="auto">
          <a:xfrm>
            <a:off x="2057400" y="183038"/>
            <a:ext cx="5943600" cy="609600"/>
          </a:xfrm>
          <a:prstGeom prst="rect">
            <a:avLst/>
          </a:prstGeom>
        </p:spPr>
        <p:txBody>
          <a:bodyPr wrap="none" fromWordArt="1">
            <a:prstTxWarp prst="textPlain">
              <a:avLst>
                <a:gd name="adj" fmla="val 50000"/>
              </a:avLst>
            </a:prstTxWarp>
          </a:bodyPr>
          <a:lstStyle/>
          <a:p>
            <a:pPr algn="ctr"/>
            <a:r>
              <a:rPr lang="en-US" sz="3600" i="1" kern="10" dirty="0" smtClean="0">
                <a:ln w="9525">
                  <a:solidFill>
                    <a:srgbClr val="000000"/>
                  </a:solidFill>
                  <a:round/>
                  <a:headEnd/>
                  <a:tailEnd/>
                </a:ln>
                <a:solidFill>
                  <a:schemeClr val="hlink"/>
                </a:solidFill>
                <a:effectLst>
                  <a:outerShdw dist="35921" dir="2700000" algn="ctr" rotWithShape="0">
                    <a:srgbClr val="808080"/>
                  </a:outerShdw>
                </a:effectLst>
                <a:latin typeface="Arial Black"/>
              </a:rPr>
              <a:t>Electromagnetic Energy</a:t>
            </a:r>
            <a:endPar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endParaRPr>
          </a:p>
        </p:txBody>
      </p:sp>
      <p:sp>
        <p:nvSpPr>
          <p:cNvPr id="5126" name="Text Box 6"/>
          <p:cNvSpPr txBox="1">
            <a:spLocks noChangeArrowheads="1"/>
          </p:cNvSpPr>
          <p:nvPr/>
        </p:nvSpPr>
        <p:spPr bwMode="auto">
          <a:xfrm>
            <a:off x="228600" y="877841"/>
            <a:ext cx="9151034" cy="2492990"/>
          </a:xfrm>
          <a:prstGeom prst="rect">
            <a:avLst/>
          </a:prstGeom>
          <a:noFill/>
          <a:ln w="9525">
            <a:noFill/>
            <a:miter lim="800000"/>
            <a:headEnd/>
            <a:tailEnd/>
          </a:ln>
          <a:effectLst/>
        </p:spPr>
        <p:txBody>
          <a:bodyPr wrap="square">
            <a:spAutoFit/>
          </a:bodyPr>
          <a:lstStyle/>
          <a:p>
            <a:pPr>
              <a:spcBef>
                <a:spcPct val="50000"/>
              </a:spcBef>
            </a:pPr>
            <a:r>
              <a:rPr lang="en-US" sz="2800" b="1" dirty="0" smtClean="0"/>
              <a:t>Energy </a:t>
            </a:r>
            <a:r>
              <a:rPr lang="en-US" sz="2800" b="1" dirty="0" smtClean="0"/>
              <a:t>that </a:t>
            </a:r>
            <a:r>
              <a:rPr lang="en-US" sz="2800" b="1" dirty="0" smtClean="0"/>
              <a:t>can </a:t>
            </a:r>
            <a:r>
              <a:rPr lang="en-US" sz="2800" b="1" dirty="0"/>
              <a:t>be reflected or emitted from objects through electrical or magnetic waves traveling through space.</a:t>
            </a:r>
            <a:r>
              <a:rPr lang="en-US" sz="2800" b="1" u="sng" dirty="0" smtClean="0"/>
              <a:t>  (Radio &amp; TV waves, cell phone, microwaves, light wave)</a:t>
            </a:r>
            <a:r>
              <a:rPr lang="en-US" sz="2400" u="sng" dirty="0"/>
              <a:t/>
            </a:r>
            <a:br>
              <a:rPr lang="en-US" sz="2400" u="sng" dirty="0"/>
            </a:br>
            <a:r>
              <a:rPr lang="en-US" sz="2400" dirty="0"/>
              <a:t/>
            </a:r>
            <a:br>
              <a:rPr lang="en-US" sz="2400" dirty="0"/>
            </a:br>
            <a:endParaRPr lang="en-US" sz="2000" dirty="0">
              <a:latin typeface="Elephant" pitchFamily="18" charset="0"/>
            </a:endParaRPr>
          </a:p>
        </p:txBody>
      </p:sp>
      <p:pic>
        <p:nvPicPr>
          <p:cNvPr id="6" name="Picture 3" descr="C:\Program Files\Common Files\Microsoft Shared\Clipart\cagcat50\so01038_.wmf"/>
          <p:cNvPicPr>
            <a:picLocks noChangeAspect="1" noChangeArrowheads="1"/>
          </p:cNvPicPr>
          <p:nvPr/>
        </p:nvPicPr>
        <p:blipFill>
          <a:blip r:embed="rId2" cstate="print"/>
          <a:srcRect/>
          <a:stretch>
            <a:fillRect/>
          </a:stretch>
        </p:blipFill>
        <p:spPr bwMode="auto">
          <a:xfrm>
            <a:off x="685800" y="0"/>
            <a:ext cx="914400" cy="919875"/>
          </a:xfrm>
          <a:prstGeom prst="rect">
            <a:avLst/>
          </a:prstGeom>
          <a:noFill/>
        </p:spPr>
      </p:pic>
      <p:sp>
        <p:nvSpPr>
          <p:cNvPr id="9" name="WordArt 3"/>
          <p:cNvSpPr>
            <a:spLocks noChangeArrowheads="1" noChangeShapeType="1" noTextEdit="1"/>
          </p:cNvSpPr>
          <p:nvPr/>
        </p:nvSpPr>
        <p:spPr bwMode="auto">
          <a:xfrm>
            <a:off x="1371600" y="4953000"/>
            <a:ext cx="5867400" cy="6096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rPr>
              <a:t>Electrical Energy</a:t>
            </a:r>
          </a:p>
        </p:txBody>
      </p:sp>
      <p:sp>
        <p:nvSpPr>
          <p:cNvPr id="15" name="WordArt 3"/>
          <p:cNvSpPr>
            <a:spLocks noChangeArrowheads="1" noChangeShapeType="1"/>
          </p:cNvSpPr>
          <p:nvPr/>
        </p:nvSpPr>
        <p:spPr bwMode="auto">
          <a:xfrm>
            <a:off x="1600200" y="5181600"/>
            <a:ext cx="2438400" cy="609600"/>
          </a:xfrm>
          <a:prstGeom prst="rect">
            <a:avLst/>
          </a:prstGeom>
        </p:spPr>
        <p:txBody>
          <a:bodyPr wrap="none" fromWordArt="1">
            <a:prstTxWarp prst="textPlain">
              <a:avLst>
                <a:gd name="adj" fmla="val 50000"/>
              </a:avLst>
            </a:prstTxWarp>
          </a:bodyPr>
          <a:lstStyle/>
          <a:p>
            <a:endPar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endParaRPr>
          </a:p>
        </p:txBody>
      </p:sp>
      <p:sp>
        <p:nvSpPr>
          <p:cNvPr id="17" name="Rectangle 16"/>
          <p:cNvSpPr/>
          <p:nvPr/>
        </p:nvSpPr>
        <p:spPr>
          <a:xfrm>
            <a:off x="381000" y="5473005"/>
            <a:ext cx="8534400" cy="1384995"/>
          </a:xfrm>
          <a:prstGeom prst="rect">
            <a:avLst/>
          </a:prstGeom>
        </p:spPr>
        <p:txBody>
          <a:bodyPr wrap="square">
            <a:spAutoFit/>
          </a:bodyPr>
          <a:lstStyle/>
          <a:p>
            <a:r>
              <a:rPr lang="en-US" sz="2800" b="1" dirty="0" smtClean="0">
                <a:latin typeface="Calibri" pitchFamily="34" charset="0"/>
              </a:rPr>
              <a:t>Electrical energy is the </a:t>
            </a:r>
            <a:r>
              <a:rPr lang="en-US" sz="2800" b="1" u="sng" dirty="0" smtClean="0">
                <a:latin typeface="Calibri" pitchFamily="34" charset="0"/>
              </a:rPr>
              <a:t>movement of electrons generally through a wire</a:t>
            </a:r>
            <a:r>
              <a:rPr lang="en-US" sz="2800" b="1" dirty="0" smtClean="0">
                <a:latin typeface="Calibri" pitchFamily="34" charset="0"/>
              </a:rPr>
              <a:t>. </a:t>
            </a:r>
            <a:r>
              <a:rPr lang="en-US" sz="2800" b="1" dirty="0" smtClean="0">
                <a:latin typeface="Calibri" pitchFamily="34" charset="0"/>
                <a:cs typeface="Times New Roman" pitchFamily="18" charset="0"/>
              </a:rPr>
              <a:t>Lightning and static electricity are examples of electrical energy that occur naturally. </a:t>
            </a:r>
            <a:endParaRPr lang="en-US" sz="2800" b="1" dirty="0">
              <a:latin typeface="Calibri" pitchFamily="34" charset="0"/>
            </a:endParaRPr>
          </a:p>
        </p:txBody>
      </p:sp>
      <p:pic>
        <p:nvPicPr>
          <p:cNvPr id="23" name="Picture 7" descr="H:\ABittinger\EMspectrum.gif"/>
          <p:cNvPicPr>
            <a:picLocks noChangeAspect="1" noChangeArrowheads="1"/>
          </p:cNvPicPr>
          <p:nvPr/>
        </p:nvPicPr>
        <p:blipFill>
          <a:blip r:embed="rId3" cstate="print"/>
          <a:srcRect/>
          <a:stretch>
            <a:fillRect/>
          </a:stretch>
        </p:blipFill>
        <p:spPr bwMode="auto">
          <a:xfrm>
            <a:off x="0" y="2749898"/>
            <a:ext cx="9092380" cy="208880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ppt_x"/>
                                          </p:val>
                                        </p:tav>
                                        <p:tav tm="100000">
                                          <p:val>
                                            <p:strVal val="#ppt_x"/>
                                          </p:val>
                                        </p:tav>
                                      </p:tavLst>
                                    </p:anim>
                                    <p:anim calcmode="lin" valueType="num">
                                      <p:cBhvr additive="base">
                                        <p:cTn id="8"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126"/>
                                        </p:tgtEl>
                                        <p:attrNameLst>
                                          <p:attrName>style.visibility</p:attrName>
                                        </p:attrNameLst>
                                      </p:cBhvr>
                                      <p:to>
                                        <p:strVal val="visible"/>
                                      </p:to>
                                    </p:set>
                                    <p:animEffect transition="in" filter="blinds(horizontal)">
                                      <p:cBhvr>
                                        <p:cTn id="13" dur="500"/>
                                        <p:tgtEl>
                                          <p:spTgt spid="512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linds(horizontal)">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heckerboard(across)">
                                      <p:cBhvr>
                                        <p:cTn id="2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9"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C:\Program Files\Microsoft Office\Clipart\standard\stddir3\hh01149_.wmf">
            <a:hlinkClick r:id="rId2" action="ppaction://hlinksldjump"/>
          </p:cNvPr>
          <p:cNvPicPr>
            <a:picLocks noChangeAspect="1" noChangeArrowheads="1"/>
          </p:cNvPicPr>
          <p:nvPr/>
        </p:nvPicPr>
        <p:blipFill>
          <a:blip r:embed="rId3" cstate="print"/>
          <a:srcRect/>
          <a:stretch>
            <a:fillRect/>
          </a:stretch>
        </p:blipFill>
        <p:spPr bwMode="auto">
          <a:xfrm>
            <a:off x="228600" y="381000"/>
            <a:ext cx="1143000" cy="959453"/>
          </a:xfrm>
          <a:prstGeom prst="rect">
            <a:avLst/>
          </a:prstGeom>
          <a:noFill/>
        </p:spPr>
      </p:pic>
      <p:sp>
        <p:nvSpPr>
          <p:cNvPr id="6" name="Rectangle 5"/>
          <p:cNvSpPr/>
          <p:nvPr/>
        </p:nvSpPr>
        <p:spPr>
          <a:xfrm>
            <a:off x="228600" y="1295400"/>
            <a:ext cx="8686800" cy="1569660"/>
          </a:xfrm>
          <a:prstGeom prst="rect">
            <a:avLst/>
          </a:prstGeom>
        </p:spPr>
        <p:txBody>
          <a:bodyPr wrap="square">
            <a:spAutoFit/>
          </a:bodyPr>
          <a:lstStyle/>
          <a:p>
            <a:r>
              <a:rPr lang="en-US" sz="3200" b="1" dirty="0" smtClean="0"/>
              <a:t>Thermal energy is energy that comes from </a:t>
            </a:r>
            <a:r>
              <a:rPr lang="en-US" sz="3200" b="1" u="sng" dirty="0" smtClean="0"/>
              <a:t>heat due to the random motion of molecules, atoms and particles in a substance</a:t>
            </a:r>
            <a:r>
              <a:rPr lang="en-US" sz="3200" b="1" dirty="0" smtClean="0"/>
              <a:t>. </a:t>
            </a:r>
            <a:endParaRPr lang="en-US" sz="3200" b="1" dirty="0"/>
          </a:p>
        </p:txBody>
      </p:sp>
      <p:sp>
        <p:nvSpPr>
          <p:cNvPr id="7" name="WordArt 3"/>
          <p:cNvSpPr>
            <a:spLocks noChangeArrowheads="1" noChangeShapeType="1"/>
          </p:cNvSpPr>
          <p:nvPr/>
        </p:nvSpPr>
        <p:spPr bwMode="auto">
          <a:xfrm>
            <a:off x="1676400" y="381000"/>
            <a:ext cx="6705600" cy="609600"/>
          </a:xfrm>
          <a:prstGeom prst="rect">
            <a:avLst/>
          </a:prstGeom>
        </p:spPr>
        <p:txBody>
          <a:bodyPr wrap="none" fromWordArt="1">
            <a:prstTxWarp prst="textPlain">
              <a:avLst>
                <a:gd name="adj" fmla="val 49787"/>
              </a:avLst>
            </a:prstTxWarp>
          </a:bodyPr>
          <a:lstStyle/>
          <a:p>
            <a:r>
              <a:rPr lang="en-US" sz="3600" i="1" kern="10" dirty="0" smtClean="0">
                <a:ln w="9525">
                  <a:solidFill>
                    <a:srgbClr val="000000"/>
                  </a:solidFill>
                  <a:round/>
                  <a:headEnd/>
                  <a:tailEnd/>
                </a:ln>
                <a:solidFill>
                  <a:schemeClr val="hlink"/>
                </a:solidFill>
                <a:effectLst>
                  <a:outerShdw dist="35921" dir="2700000" algn="ctr" rotWithShape="0">
                    <a:srgbClr val="808080"/>
                  </a:outerShdw>
                </a:effectLst>
                <a:latin typeface="Arial Black"/>
              </a:rPr>
              <a:t>Thermal/ Heat </a:t>
            </a:r>
            <a:r>
              <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rPr>
              <a:t>Energy</a:t>
            </a:r>
          </a:p>
        </p:txBody>
      </p:sp>
      <p:sp>
        <p:nvSpPr>
          <p:cNvPr id="8" name="Rectangle 7"/>
          <p:cNvSpPr/>
          <p:nvPr/>
        </p:nvSpPr>
        <p:spPr>
          <a:xfrm>
            <a:off x="1600200" y="4579431"/>
            <a:ext cx="7315200" cy="1569660"/>
          </a:xfrm>
          <a:prstGeom prst="rect">
            <a:avLst/>
          </a:prstGeom>
        </p:spPr>
        <p:txBody>
          <a:bodyPr wrap="square">
            <a:spAutoFit/>
          </a:bodyPr>
          <a:lstStyle/>
          <a:p>
            <a:r>
              <a:rPr lang="en-US" sz="3200" b="1" dirty="0" smtClean="0"/>
              <a:t>Elastic energy is stored </a:t>
            </a:r>
            <a:r>
              <a:rPr lang="en-US" sz="3200" b="1" u="sng" dirty="0"/>
              <a:t>energy </a:t>
            </a:r>
            <a:r>
              <a:rPr lang="en-US" sz="3200" b="1" u="sng" dirty="0" smtClean="0"/>
              <a:t>in expanded</a:t>
            </a:r>
            <a:r>
              <a:rPr lang="en-US" sz="3200" b="1" dirty="0" smtClean="0"/>
              <a:t> (stretched)  </a:t>
            </a:r>
            <a:r>
              <a:rPr lang="en-US" sz="3200" b="1" u="sng" dirty="0"/>
              <a:t>or </a:t>
            </a:r>
            <a:r>
              <a:rPr lang="en-US" sz="3200" b="1" u="sng" dirty="0" smtClean="0"/>
              <a:t>compressed </a:t>
            </a:r>
            <a:r>
              <a:rPr lang="en-US" sz="3200" b="1" dirty="0" smtClean="0"/>
              <a:t>(squashed) </a:t>
            </a:r>
            <a:r>
              <a:rPr lang="en-US" sz="3200" b="1" u="sng" dirty="0" smtClean="0"/>
              <a:t>objects.</a:t>
            </a:r>
            <a:endParaRPr lang="en-US" sz="3200" b="1" u="sng" dirty="0"/>
          </a:p>
        </p:txBody>
      </p:sp>
      <p:pic>
        <p:nvPicPr>
          <p:cNvPr id="6146" name="Picture 2" descr="C:\Documents and Settings\carla.thompson\Local Settings\Temporary Internet Files\Content.IE5\R33N8LHE\MC900197861[1].wmf"/>
          <p:cNvPicPr>
            <a:picLocks noChangeAspect="1" noChangeArrowheads="1"/>
          </p:cNvPicPr>
          <p:nvPr/>
        </p:nvPicPr>
        <p:blipFill>
          <a:blip r:embed="rId4" cstate="print"/>
          <a:srcRect/>
          <a:stretch>
            <a:fillRect/>
          </a:stretch>
        </p:blipFill>
        <p:spPr bwMode="auto">
          <a:xfrm>
            <a:off x="225188" y="3101002"/>
            <a:ext cx="1981200" cy="1163370"/>
          </a:xfrm>
          <a:prstGeom prst="rect">
            <a:avLst/>
          </a:prstGeom>
          <a:noFill/>
        </p:spPr>
      </p:pic>
      <p:sp>
        <p:nvSpPr>
          <p:cNvPr id="11" name="WordArt 3"/>
          <p:cNvSpPr>
            <a:spLocks noChangeArrowheads="1" noChangeShapeType="1"/>
          </p:cNvSpPr>
          <p:nvPr/>
        </p:nvSpPr>
        <p:spPr bwMode="auto">
          <a:xfrm>
            <a:off x="2209800" y="3629685"/>
            <a:ext cx="5638800" cy="609600"/>
          </a:xfrm>
          <a:prstGeom prst="rect">
            <a:avLst/>
          </a:prstGeom>
        </p:spPr>
        <p:txBody>
          <a:bodyPr wrap="none" fromWordArt="1">
            <a:prstTxWarp prst="textPlain">
              <a:avLst>
                <a:gd name="adj" fmla="val 49787"/>
              </a:avLst>
            </a:prstTxWarp>
          </a:bodyPr>
          <a:lstStyle/>
          <a:p>
            <a:r>
              <a:rPr lang="en-US" sz="3600" i="1" kern="10" dirty="0" smtClean="0">
                <a:ln w="9525">
                  <a:solidFill>
                    <a:srgbClr val="000000"/>
                  </a:solidFill>
                  <a:round/>
                  <a:headEnd/>
                  <a:tailEnd/>
                </a:ln>
                <a:solidFill>
                  <a:schemeClr val="hlink"/>
                </a:solidFill>
                <a:effectLst>
                  <a:outerShdw dist="35921" dir="2700000" algn="ctr" rotWithShape="0">
                    <a:srgbClr val="808080"/>
                  </a:outerShdw>
                </a:effectLst>
                <a:latin typeface="Arial Black"/>
              </a:rPr>
              <a:t>Elastic Energy</a:t>
            </a:r>
            <a:endPar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amond(in)">
                                      <p:cBhvr>
                                        <p:cTn id="2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Program Files\Microsoft Office\Clipart\standard\stddir1\bd05124_.wmf">
            <a:hlinkClick r:id="rId2" action="ppaction://hlinksldjump"/>
          </p:cNvPr>
          <p:cNvPicPr>
            <a:picLocks noChangeAspect="1" noChangeArrowheads="1"/>
          </p:cNvPicPr>
          <p:nvPr/>
        </p:nvPicPr>
        <p:blipFill>
          <a:blip r:embed="rId3" cstate="print"/>
          <a:srcRect/>
          <a:stretch>
            <a:fillRect/>
          </a:stretch>
        </p:blipFill>
        <p:spPr bwMode="auto">
          <a:xfrm>
            <a:off x="304800" y="152400"/>
            <a:ext cx="939800" cy="1219201"/>
          </a:xfrm>
          <a:prstGeom prst="rect">
            <a:avLst/>
          </a:prstGeom>
          <a:noFill/>
        </p:spPr>
      </p:pic>
      <p:sp>
        <p:nvSpPr>
          <p:cNvPr id="5" name="WordArt 3"/>
          <p:cNvSpPr>
            <a:spLocks noChangeArrowheads="1" noChangeShapeType="1" noTextEdit="1"/>
          </p:cNvSpPr>
          <p:nvPr/>
        </p:nvSpPr>
        <p:spPr bwMode="auto">
          <a:xfrm>
            <a:off x="1524000" y="304800"/>
            <a:ext cx="6096000" cy="6096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rPr>
              <a:t>Chemical Energy</a:t>
            </a:r>
          </a:p>
        </p:txBody>
      </p:sp>
      <p:sp>
        <p:nvSpPr>
          <p:cNvPr id="6" name="Rectangle 5"/>
          <p:cNvSpPr/>
          <p:nvPr/>
        </p:nvSpPr>
        <p:spPr>
          <a:xfrm>
            <a:off x="426493" y="1321918"/>
            <a:ext cx="8686800" cy="2677656"/>
          </a:xfrm>
          <a:prstGeom prst="rect">
            <a:avLst/>
          </a:prstGeom>
        </p:spPr>
        <p:txBody>
          <a:bodyPr wrap="square">
            <a:spAutoFit/>
          </a:bodyPr>
          <a:lstStyle/>
          <a:p>
            <a:r>
              <a:rPr lang="en-US" sz="2800" dirty="0" smtClean="0"/>
              <a:t>Chemical Energy is </a:t>
            </a:r>
            <a:r>
              <a:rPr lang="en-US" sz="2800" u="sng" dirty="0" smtClean="0"/>
              <a:t>energy stored in the </a:t>
            </a:r>
            <a:r>
              <a:rPr lang="en-US" sz="2800" b="1" u="sng" dirty="0" smtClean="0"/>
              <a:t>bonds of chemical compounds (atoms and molecules). </a:t>
            </a:r>
            <a:r>
              <a:rPr lang="en-US" sz="2800" dirty="0" smtClean="0"/>
              <a:t>Chemical energy is released in a chemical reaction, often in the form of heat. Such reactions are called </a:t>
            </a:r>
            <a:r>
              <a:rPr lang="en-US" sz="2800" b="1" dirty="0" smtClean="0"/>
              <a:t>exothermic</a:t>
            </a:r>
            <a:r>
              <a:rPr lang="en-US" sz="2800" dirty="0" smtClean="0"/>
              <a:t>. Batteries, biomass (food), petroleum, natural gas, and coal are examples of stored chemical energy</a:t>
            </a:r>
            <a:endParaRPr lang="en-US" sz="2800" dirty="0"/>
          </a:p>
        </p:txBody>
      </p:sp>
      <p:pic>
        <p:nvPicPr>
          <p:cNvPr id="8" name="Picture 27" descr="C:\Program Files\Microsoft FrontPage\clipart\clip1\EN00371A.gif">
            <a:hlinkClick r:id="rId4" action="ppaction://hlinksldjump"/>
          </p:cNvPr>
          <p:cNvPicPr>
            <a:picLocks noChangeAspect="1" noChangeArrowheads="1"/>
          </p:cNvPicPr>
          <p:nvPr/>
        </p:nvPicPr>
        <p:blipFill>
          <a:blip r:embed="rId5" cstate="print"/>
          <a:srcRect/>
          <a:stretch>
            <a:fillRect/>
          </a:stretch>
        </p:blipFill>
        <p:spPr bwMode="auto">
          <a:xfrm>
            <a:off x="304800" y="3886200"/>
            <a:ext cx="1066800" cy="1088340"/>
          </a:xfrm>
          <a:prstGeom prst="rect">
            <a:avLst/>
          </a:prstGeom>
          <a:noFill/>
        </p:spPr>
      </p:pic>
      <p:sp>
        <p:nvSpPr>
          <p:cNvPr id="9" name="WordArt 2"/>
          <p:cNvSpPr>
            <a:spLocks noChangeArrowheads="1" noChangeShapeType="1" noTextEdit="1"/>
          </p:cNvSpPr>
          <p:nvPr/>
        </p:nvSpPr>
        <p:spPr bwMode="auto">
          <a:xfrm>
            <a:off x="1676400" y="4114800"/>
            <a:ext cx="5410200" cy="762000"/>
          </a:xfrm>
          <a:prstGeom prst="rect">
            <a:avLst/>
          </a:prstGeom>
        </p:spPr>
        <p:txBody>
          <a:bodyPr wrap="none" fromWordArt="1">
            <a:prstTxWarp prst="textPlain">
              <a:avLst>
                <a:gd name="adj" fmla="val 50000"/>
              </a:avLst>
            </a:prstTxWarp>
          </a:bodyPr>
          <a:lstStyle/>
          <a:p>
            <a:r>
              <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rPr>
              <a:t>Sound Energy</a:t>
            </a:r>
          </a:p>
        </p:txBody>
      </p:sp>
      <p:sp>
        <p:nvSpPr>
          <p:cNvPr id="10" name="Rectangle 9"/>
          <p:cNvSpPr/>
          <p:nvPr/>
        </p:nvSpPr>
        <p:spPr>
          <a:xfrm>
            <a:off x="457200" y="5169092"/>
            <a:ext cx="8686800" cy="1661993"/>
          </a:xfrm>
          <a:prstGeom prst="rect">
            <a:avLst/>
          </a:prstGeom>
        </p:spPr>
        <p:txBody>
          <a:bodyPr wrap="square">
            <a:spAutoFit/>
          </a:bodyPr>
          <a:lstStyle/>
          <a:p>
            <a:r>
              <a:rPr lang="en-US" sz="2800" b="1" dirty="0" smtClean="0"/>
              <a:t>Sound is the </a:t>
            </a:r>
            <a:r>
              <a:rPr lang="en-US" sz="2800" b="1" u="sng" dirty="0" smtClean="0"/>
              <a:t>movement of energy through substances in longitudinal waves</a:t>
            </a:r>
            <a:r>
              <a:rPr lang="en-US" sz="2800" b="1" dirty="0" smtClean="0"/>
              <a:t>.  Alarms, music speech all use sound energy.</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WordArt 3"/>
          <p:cNvSpPr>
            <a:spLocks noChangeArrowheads="1" noChangeShapeType="1" noTextEdit="1"/>
          </p:cNvSpPr>
          <p:nvPr/>
        </p:nvSpPr>
        <p:spPr bwMode="auto">
          <a:xfrm>
            <a:off x="1371600" y="228600"/>
            <a:ext cx="5638800" cy="6096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rPr>
              <a:t>Nuclear Energy</a:t>
            </a:r>
          </a:p>
        </p:txBody>
      </p:sp>
      <p:sp>
        <p:nvSpPr>
          <p:cNvPr id="8196" name="Text Box 4"/>
          <p:cNvSpPr txBox="1">
            <a:spLocks noChangeArrowheads="1"/>
          </p:cNvSpPr>
          <p:nvPr/>
        </p:nvSpPr>
        <p:spPr bwMode="auto">
          <a:xfrm>
            <a:off x="304800" y="990600"/>
            <a:ext cx="8610600" cy="2677656"/>
          </a:xfrm>
          <a:prstGeom prst="rect">
            <a:avLst/>
          </a:prstGeom>
          <a:noFill/>
          <a:ln w="9525">
            <a:noFill/>
            <a:miter lim="800000"/>
            <a:headEnd/>
            <a:tailEnd/>
          </a:ln>
          <a:effectLst/>
        </p:spPr>
        <p:txBody>
          <a:bodyPr wrap="square">
            <a:spAutoFit/>
          </a:bodyPr>
          <a:lstStyle/>
          <a:p>
            <a:pPr>
              <a:spcBef>
                <a:spcPct val="50000"/>
              </a:spcBef>
            </a:pPr>
            <a:r>
              <a:rPr lang="en-US" sz="2400" u="sng" dirty="0">
                <a:latin typeface="Elephant" pitchFamily="18" charset="0"/>
              </a:rPr>
              <a:t>Nuclear energy is the energy stored in the nucleus of an atom</a:t>
            </a:r>
            <a:r>
              <a:rPr lang="en-US" sz="2400" dirty="0">
                <a:latin typeface="Elephant" pitchFamily="18" charset="0"/>
              </a:rPr>
              <a:t>. </a:t>
            </a:r>
            <a:r>
              <a:rPr lang="en-US" sz="2400" dirty="0">
                <a:latin typeface="Elephant" pitchFamily="18" charset="0"/>
                <a:cs typeface="Times New Roman" pitchFamily="18" charset="0"/>
              </a:rPr>
              <a:t>Nuclear energy is unusual in that it can give off energy in the form of light or heat, but it is the </a:t>
            </a:r>
            <a:r>
              <a:rPr lang="en-US" sz="2400" u="sng" dirty="0">
                <a:latin typeface="Elephant" pitchFamily="18" charset="0"/>
                <a:cs typeface="Times New Roman" pitchFamily="18" charset="0"/>
              </a:rPr>
              <a:t>change in the atom's makeup that produces the </a:t>
            </a:r>
            <a:r>
              <a:rPr lang="en-US" sz="2400" u="sng" dirty="0" smtClean="0">
                <a:latin typeface="Elephant" pitchFamily="18" charset="0"/>
                <a:cs typeface="Times New Roman" pitchFamily="18" charset="0"/>
              </a:rPr>
              <a:t>energy</a:t>
            </a:r>
            <a:r>
              <a:rPr lang="en-US" sz="2400" dirty="0" smtClean="0">
                <a:latin typeface="Elephant" pitchFamily="18" charset="0"/>
                <a:cs typeface="Times New Roman" pitchFamily="18" charset="0"/>
              </a:rPr>
              <a:t>. Submarines</a:t>
            </a:r>
            <a:r>
              <a:rPr lang="en-US" sz="2400" dirty="0">
                <a:latin typeface="Elephant" pitchFamily="18" charset="0"/>
                <a:cs typeface="Times New Roman" pitchFamily="18" charset="0"/>
              </a:rPr>
              <a:t>, power plants, and smoke detectors all use nuclear energy. Nuclear power plants use uranium, a radioactive element, </a:t>
            </a:r>
            <a:r>
              <a:rPr lang="en-US" sz="2400" dirty="0" smtClean="0">
                <a:latin typeface="Elephant" pitchFamily="18" charset="0"/>
                <a:cs typeface="Times New Roman" pitchFamily="18" charset="0"/>
              </a:rPr>
              <a:t>to </a:t>
            </a:r>
            <a:r>
              <a:rPr lang="en-US" sz="2400" dirty="0">
                <a:latin typeface="Elephant" pitchFamily="18" charset="0"/>
                <a:cs typeface="Times New Roman" pitchFamily="18" charset="0"/>
              </a:rPr>
              <a:t>create electricity.</a:t>
            </a:r>
            <a:r>
              <a:rPr lang="en-US" sz="2400" dirty="0">
                <a:latin typeface="Elephant" pitchFamily="18" charset="0"/>
              </a:rPr>
              <a:t> </a:t>
            </a:r>
          </a:p>
        </p:txBody>
      </p:sp>
      <p:pic>
        <p:nvPicPr>
          <p:cNvPr id="8198" name="Picture 6" descr="D:\Temp\nuclear4"/>
          <p:cNvPicPr>
            <a:picLocks noChangeAspect="1" noChangeArrowheads="1"/>
          </p:cNvPicPr>
          <p:nvPr/>
        </p:nvPicPr>
        <p:blipFill>
          <a:blip r:embed="rId2" cstate="print"/>
          <a:srcRect/>
          <a:stretch>
            <a:fillRect/>
          </a:stretch>
        </p:blipFill>
        <p:spPr bwMode="auto">
          <a:xfrm>
            <a:off x="7924800" y="0"/>
            <a:ext cx="1219200" cy="1008686"/>
          </a:xfrm>
          <a:prstGeom prst="rect">
            <a:avLst/>
          </a:prstGeom>
          <a:noFill/>
        </p:spPr>
      </p:pic>
      <p:pic>
        <p:nvPicPr>
          <p:cNvPr id="6" name="Picture 6" descr="C:\Program Files\Microsoft Office\Clipart\standard\stddir1\bd06978_.wmf">
            <a:hlinkClick r:id="rId3" action="ppaction://hlinksldjump"/>
          </p:cNvPr>
          <p:cNvPicPr>
            <a:picLocks noChangeAspect="1" noChangeArrowheads="1"/>
          </p:cNvPicPr>
          <p:nvPr/>
        </p:nvPicPr>
        <p:blipFill>
          <a:blip r:embed="rId4" cstate="print"/>
          <a:srcRect/>
          <a:stretch>
            <a:fillRect/>
          </a:stretch>
        </p:blipFill>
        <p:spPr bwMode="auto">
          <a:xfrm>
            <a:off x="228600" y="152400"/>
            <a:ext cx="922517" cy="887413"/>
          </a:xfrm>
          <a:prstGeom prst="rect">
            <a:avLst/>
          </a:prstGeom>
          <a:noFill/>
        </p:spPr>
      </p:pic>
      <p:sp>
        <p:nvSpPr>
          <p:cNvPr id="7" name="WordArt 3"/>
          <p:cNvSpPr>
            <a:spLocks noChangeArrowheads="1" noChangeShapeType="1" noTextEdit="1"/>
          </p:cNvSpPr>
          <p:nvPr/>
        </p:nvSpPr>
        <p:spPr bwMode="auto">
          <a:xfrm>
            <a:off x="2438400" y="3733800"/>
            <a:ext cx="5867400" cy="685800"/>
          </a:xfrm>
          <a:prstGeom prst="rect">
            <a:avLst/>
          </a:prstGeom>
        </p:spPr>
        <p:txBody>
          <a:bodyPr wrap="none" fromWordArt="1">
            <a:prstTxWarp prst="textPlain">
              <a:avLst>
                <a:gd name="adj" fmla="val 50000"/>
              </a:avLst>
            </a:prstTxWarp>
          </a:bodyPr>
          <a:lstStyle/>
          <a:p>
            <a:pPr algn="ctr"/>
            <a:r>
              <a:rPr lang="en-US" sz="3600" i="1" kern="10" dirty="0" smtClean="0">
                <a:ln w="9525">
                  <a:solidFill>
                    <a:srgbClr val="000000"/>
                  </a:solidFill>
                  <a:round/>
                  <a:headEnd/>
                  <a:tailEnd/>
                </a:ln>
                <a:solidFill>
                  <a:schemeClr val="hlink"/>
                </a:solidFill>
                <a:effectLst>
                  <a:outerShdw dist="35921" dir="2700000" algn="ctr" rotWithShape="0">
                    <a:srgbClr val="808080"/>
                  </a:outerShdw>
                </a:effectLst>
                <a:latin typeface="Arial Black"/>
              </a:rPr>
              <a:t>Gravitational </a:t>
            </a:r>
            <a:r>
              <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rPr>
              <a:t>Energy</a:t>
            </a:r>
          </a:p>
        </p:txBody>
      </p:sp>
      <p:sp>
        <p:nvSpPr>
          <p:cNvPr id="8" name="Rectangle 7"/>
          <p:cNvSpPr/>
          <p:nvPr/>
        </p:nvSpPr>
        <p:spPr>
          <a:xfrm>
            <a:off x="2209800" y="4495800"/>
            <a:ext cx="6934200" cy="2062103"/>
          </a:xfrm>
          <a:prstGeom prst="rect">
            <a:avLst/>
          </a:prstGeom>
        </p:spPr>
        <p:txBody>
          <a:bodyPr wrap="square">
            <a:spAutoFit/>
          </a:bodyPr>
          <a:lstStyle/>
          <a:p>
            <a:r>
              <a:rPr lang="en-GB" sz="3200" b="1" dirty="0" smtClean="0"/>
              <a:t>Gravitational energy is stored </a:t>
            </a:r>
            <a:r>
              <a:rPr lang="en-GB" sz="3200" b="1" dirty="0"/>
              <a:t>energy in raised </a:t>
            </a:r>
            <a:r>
              <a:rPr lang="en-GB" sz="3200" b="1" dirty="0" smtClean="0"/>
              <a:t>objects. It is the result of an objects position relative to the earth or another object.</a:t>
            </a:r>
            <a:endParaRPr lang="en-US" sz="3200" b="1" dirty="0"/>
          </a:p>
        </p:txBody>
      </p:sp>
      <p:pic>
        <p:nvPicPr>
          <p:cNvPr id="9" name="Picture 8" descr="sky divers in freefall under gravity"/>
          <p:cNvPicPr/>
          <p:nvPr/>
        </p:nvPicPr>
        <p:blipFill>
          <a:blip r:embed="rId5" cstate="print"/>
          <a:srcRect/>
          <a:stretch>
            <a:fillRect/>
          </a:stretch>
        </p:blipFill>
        <p:spPr bwMode="auto">
          <a:xfrm>
            <a:off x="228600" y="3810000"/>
            <a:ext cx="1905000" cy="1544129"/>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ox(in)">
                                      <p:cBhvr>
                                        <p:cTn id="7" dur="500"/>
                                        <p:tgtEl>
                                          <p:spTgt spid="81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blinds(horizontal)">
                                      <p:cBhvr>
                                        <p:cTn id="12" dur="500"/>
                                        <p:tgtEl>
                                          <p:spTgt spid="819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p:cNvSpPr>
            <a:spLocks noChangeArrowheads="1" noChangeShapeType="1" noTextEdit="1"/>
          </p:cNvSpPr>
          <p:nvPr/>
        </p:nvSpPr>
        <p:spPr bwMode="auto">
          <a:xfrm>
            <a:off x="1676400" y="304800"/>
            <a:ext cx="5181600" cy="685800"/>
          </a:xfrm>
          <a:prstGeom prst="rect">
            <a:avLst/>
          </a:prstGeom>
        </p:spPr>
        <p:txBody>
          <a:bodyPr wrap="none" fromWordArt="1">
            <a:prstTxWarp prst="textPlain">
              <a:avLst>
                <a:gd name="adj" fmla="val 50000"/>
              </a:avLst>
            </a:prstTxWarp>
          </a:bodyPr>
          <a:lstStyle/>
          <a:p>
            <a:r>
              <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rPr>
              <a:t>Magnetic Energy</a:t>
            </a:r>
          </a:p>
        </p:txBody>
      </p:sp>
      <p:sp>
        <p:nvSpPr>
          <p:cNvPr id="18435" name="Text Box 3"/>
          <p:cNvSpPr txBox="1">
            <a:spLocks noChangeArrowheads="1"/>
          </p:cNvSpPr>
          <p:nvPr/>
        </p:nvSpPr>
        <p:spPr bwMode="auto">
          <a:xfrm>
            <a:off x="304800" y="1066800"/>
            <a:ext cx="8458200" cy="2246769"/>
          </a:xfrm>
          <a:prstGeom prst="rect">
            <a:avLst/>
          </a:prstGeom>
          <a:noFill/>
          <a:ln w="9525">
            <a:noFill/>
            <a:miter lim="800000"/>
            <a:headEnd/>
            <a:tailEnd/>
          </a:ln>
          <a:effectLst/>
        </p:spPr>
        <p:txBody>
          <a:bodyPr wrap="square">
            <a:spAutoFit/>
          </a:bodyPr>
          <a:lstStyle/>
          <a:p>
            <a:pPr>
              <a:spcBef>
                <a:spcPct val="50000"/>
              </a:spcBef>
            </a:pPr>
            <a:r>
              <a:rPr lang="en-US" sz="2800" u="sng" dirty="0">
                <a:latin typeface="Elephant" pitchFamily="18" charset="0"/>
                <a:cs typeface="Times New Roman" pitchFamily="18" charset="0"/>
              </a:rPr>
              <a:t>Magnetic energy is the attraction of objects made of iron</a:t>
            </a:r>
            <a:r>
              <a:rPr lang="en-US" sz="2800" dirty="0">
                <a:latin typeface="Elephant" pitchFamily="18" charset="0"/>
                <a:cs typeface="Times New Roman" pitchFamily="18" charset="0"/>
              </a:rPr>
              <a:t>.  </a:t>
            </a:r>
            <a:r>
              <a:rPr lang="en-US" sz="2800" dirty="0" smtClean="0">
                <a:latin typeface="Elephant" pitchFamily="18" charset="0"/>
                <a:cs typeface="Times New Roman" pitchFamily="18" charset="0"/>
              </a:rPr>
              <a:t>Compass</a:t>
            </a:r>
            <a:r>
              <a:rPr lang="en-US" sz="2800" dirty="0">
                <a:latin typeface="Elephant" pitchFamily="18" charset="0"/>
                <a:cs typeface="Times New Roman" pitchFamily="18" charset="0"/>
              </a:rPr>
              <a:t>, refrigerator magnets </a:t>
            </a:r>
            <a:r>
              <a:rPr lang="en-US" sz="2800" dirty="0" smtClean="0">
                <a:latin typeface="Elephant" pitchFamily="18" charset="0"/>
                <a:cs typeface="Times New Roman" pitchFamily="18" charset="0"/>
              </a:rPr>
              <a:t>use magnetic </a:t>
            </a:r>
            <a:r>
              <a:rPr lang="en-US" sz="2800" dirty="0">
                <a:latin typeface="Elephant" pitchFamily="18" charset="0"/>
                <a:cs typeface="Times New Roman" pitchFamily="18" charset="0"/>
              </a:rPr>
              <a:t>energy.  Any type of energy source that uses a generator in the process to make electricity uses magnetic energy.</a:t>
            </a:r>
            <a:r>
              <a:rPr lang="en-US" sz="2800" dirty="0">
                <a:latin typeface="Elephant" pitchFamily="18" charset="0"/>
              </a:rPr>
              <a:t> </a:t>
            </a:r>
          </a:p>
        </p:txBody>
      </p:sp>
      <p:pic>
        <p:nvPicPr>
          <p:cNvPr id="8" name="Picture 29" descr="D:\Temp\compass">
            <a:hlinkClick r:id="rId2" action="ppaction://hlinksldjump"/>
          </p:cNvPr>
          <p:cNvPicPr>
            <a:picLocks noChangeAspect="1" noChangeArrowheads="1"/>
          </p:cNvPicPr>
          <p:nvPr/>
        </p:nvPicPr>
        <p:blipFill>
          <a:blip r:embed="rId3" cstate="print"/>
          <a:srcRect/>
          <a:stretch>
            <a:fillRect/>
          </a:stretch>
        </p:blipFill>
        <p:spPr bwMode="auto">
          <a:xfrm>
            <a:off x="228600" y="152401"/>
            <a:ext cx="1066800" cy="830062"/>
          </a:xfrm>
          <a:prstGeom prst="rect">
            <a:avLst/>
          </a:prstGeom>
          <a:noFill/>
        </p:spPr>
      </p:pic>
      <p:pic>
        <p:nvPicPr>
          <p:cNvPr id="2051" name="Picture 3" descr="C:\Documents and Settings\carla.thompson\Local Settings\Temporary Internet Files\Content.IE5\7ARL0NGL\MC900340404[1].wmf"/>
          <p:cNvPicPr>
            <a:picLocks noChangeAspect="1" noChangeArrowheads="1"/>
          </p:cNvPicPr>
          <p:nvPr/>
        </p:nvPicPr>
        <p:blipFill>
          <a:blip r:embed="rId4" cstate="print"/>
          <a:srcRect/>
          <a:stretch>
            <a:fillRect/>
          </a:stretch>
        </p:blipFill>
        <p:spPr bwMode="auto">
          <a:xfrm>
            <a:off x="7086600" y="228600"/>
            <a:ext cx="1447800" cy="990600"/>
          </a:xfrm>
          <a:prstGeom prst="rect">
            <a:avLst/>
          </a:prstGeom>
          <a:noFill/>
        </p:spPr>
      </p:pic>
      <p:sp>
        <p:nvSpPr>
          <p:cNvPr id="11" name="WordArt 2"/>
          <p:cNvSpPr>
            <a:spLocks noChangeArrowheads="1" noChangeShapeType="1" noTextEdit="1"/>
          </p:cNvSpPr>
          <p:nvPr/>
        </p:nvSpPr>
        <p:spPr bwMode="auto">
          <a:xfrm>
            <a:off x="1676400" y="3429000"/>
            <a:ext cx="5715000" cy="685800"/>
          </a:xfrm>
          <a:prstGeom prst="rect">
            <a:avLst/>
          </a:prstGeom>
        </p:spPr>
        <p:txBody>
          <a:bodyPr wrap="none" fromWordArt="1">
            <a:prstTxWarp prst="textPlain">
              <a:avLst>
                <a:gd name="adj" fmla="val 50000"/>
              </a:avLst>
            </a:prstTxWarp>
          </a:bodyPr>
          <a:lstStyle/>
          <a:p>
            <a:r>
              <a:rPr lang="en-US" sz="3600" i="1" kern="10" dirty="0">
                <a:ln w="9525">
                  <a:solidFill>
                    <a:srgbClr val="000000"/>
                  </a:solidFill>
                  <a:round/>
                  <a:headEnd/>
                  <a:tailEnd/>
                </a:ln>
                <a:solidFill>
                  <a:schemeClr val="hlink"/>
                </a:solidFill>
                <a:effectLst>
                  <a:outerShdw dist="35921" dir="2700000" algn="ctr" rotWithShape="0">
                    <a:srgbClr val="808080"/>
                  </a:outerShdw>
                </a:effectLst>
                <a:latin typeface="Arial Black"/>
              </a:rPr>
              <a:t>Mechanical Energy</a:t>
            </a:r>
          </a:p>
        </p:txBody>
      </p:sp>
      <p:sp>
        <p:nvSpPr>
          <p:cNvPr id="12" name="Rectangle 11"/>
          <p:cNvSpPr/>
          <p:nvPr/>
        </p:nvSpPr>
        <p:spPr>
          <a:xfrm>
            <a:off x="914400" y="4114800"/>
            <a:ext cx="8229600" cy="2246769"/>
          </a:xfrm>
          <a:prstGeom prst="rect">
            <a:avLst/>
          </a:prstGeom>
        </p:spPr>
        <p:txBody>
          <a:bodyPr wrap="square">
            <a:spAutoFit/>
          </a:bodyPr>
          <a:lstStyle/>
          <a:p>
            <a:r>
              <a:rPr lang="en-US" sz="2800" u="sng" dirty="0" smtClean="0">
                <a:latin typeface="Elephant" pitchFamily="18" charset="0"/>
                <a:cs typeface="Times New Roman" pitchFamily="18" charset="0"/>
              </a:rPr>
              <a:t>Mechanical energy is due to an objects motion or position.  </a:t>
            </a:r>
            <a:r>
              <a:rPr lang="en-US" sz="2800" dirty="0" smtClean="0">
                <a:latin typeface="Elephant" pitchFamily="18" charset="0"/>
                <a:cs typeface="Times New Roman" pitchFamily="18" charset="0"/>
              </a:rPr>
              <a:t> Therefore it is the </a:t>
            </a:r>
            <a:r>
              <a:rPr lang="en-US" sz="2800" u="sng" dirty="0" smtClean="0">
                <a:latin typeface="Elephant" pitchFamily="18" charset="0"/>
                <a:cs typeface="Times New Roman" pitchFamily="18" charset="0"/>
              </a:rPr>
              <a:t>total amount of kinetic and potential energy in a system</a:t>
            </a:r>
            <a:r>
              <a:rPr lang="en-US" sz="2800" dirty="0" smtClean="0">
                <a:latin typeface="Elephant" pitchFamily="18" charset="0"/>
                <a:cs typeface="Times New Roman" pitchFamily="18" charset="0"/>
              </a:rPr>
              <a:t>.  Wind-up toys and grandfather clocks are examples of mechanical energy. </a:t>
            </a:r>
            <a:endParaRPr lang="en-US" sz="2800" dirty="0"/>
          </a:p>
        </p:txBody>
      </p:sp>
      <p:pic>
        <p:nvPicPr>
          <p:cNvPr id="14" name="Picture 2" descr="C:\Documents and Settings\carla.thompson\Local Settings\Temporary Internet Files\Content.IE5\R33N8LHE\MC900208956[1].wmf"/>
          <p:cNvPicPr>
            <a:picLocks noChangeAspect="1" noChangeArrowheads="1"/>
          </p:cNvPicPr>
          <p:nvPr/>
        </p:nvPicPr>
        <p:blipFill>
          <a:blip r:embed="rId5" cstate="print"/>
          <a:srcRect/>
          <a:stretch>
            <a:fillRect/>
          </a:stretch>
        </p:blipFill>
        <p:spPr bwMode="auto">
          <a:xfrm>
            <a:off x="0" y="3352800"/>
            <a:ext cx="876128" cy="2819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heel(4)">
                                      <p:cBhvr>
                                        <p:cTn id="7" dur="20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transition="in" filter="dissolve">
                                      <p:cBhvr>
                                        <p:cTn id="12" dur="500"/>
                                        <p:tgtEl>
                                          <p:spTgt spid="1843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4)">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2515</TotalTime>
  <Words>995</Words>
  <Application>Microsoft Office PowerPoint</Application>
  <PresentationFormat>On-screen Show (4:3)</PresentationFormat>
  <Paragraphs>131</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Black</vt:lpstr>
      <vt:lpstr>Calibri</vt:lpstr>
      <vt:lpstr>Comic Sans MS</vt:lpstr>
      <vt:lpstr>Elephant</vt:lpstr>
      <vt:lpstr>Times New Roman</vt:lpstr>
      <vt:lpstr>Office Theme</vt:lpstr>
      <vt:lpstr>Energy: Forms and Transformations</vt:lpstr>
      <vt:lpstr>PowerPoint Presentation</vt:lpstr>
      <vt:lpstr>What is Energy?</vt:lpstr>
      <vt:lpstr>PowerPoint Presentation</vt:lpstr>
      <vt:lpstr>PowerPoint Presentation</vt:lpstr>
      <vt:lpstr>PowerPoint Presentation</vt:lpstr>
      <vt:lpstr>PowerPoint Presentation</vt:lpstr>
      <vt:lpstr>PowerPoint Presentation</vt:lpstr>
      <vt:lpstr>PowerPoint Presentation</vt:lpstr>
      <vt:lpstr>All forms of energy falls under two categories:</vt:lpstr>
      <vt:lpstr>Describe the process of energy transfer.</vt:lpstr>
      <vt:lpstr>Energy Transfer Tree.</vt:lpstr>
      <vt:lpstr>K</vt:lpstr>
      <vt:lpstr>What is energy transformation?</vt:lpstr>
      <vt:lpstr>What is the Law of Conservation of Energy</vt:lpstr>
      <vt:lpstr>Law of Conservation of Energy</vt:lpstr>
      <vt:lpstr>PowerPoint Presentation</vt:lpstr>
      <vt:lpstr>PowerPoint Presentation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NONRENEWABLE  AND RENEWABLE RESOURCES</dc:title>
  <dc:creator>pete</dc:creator>
  <cp:lastModifiedBy>Thompson, Carla L.</cp:lastModifiedBy>
  <cp:revision>105</cp:revision>
  <dcterms:created xsi:type="dcterms:W3CDTF">2013-01-03T22:27:48Z</dcterms:created>
  <dcterms:modified xsi:type="dcterms:W3CDTF">2016-10-17T18:17:50Z</dcterms:modified>
</cp:coreProperties>
</file>