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handoutMasterIdLst>
    <p:handoutMasterId r:id="rId29"/>
  </p:handoutMasterIdLst>
  <p:sldIdLst>
    <p:sldId id="256" r:id="rId2"/>
    <p:sldId id="268" r:id="rId3"/>
    <p:sldId id="270" r:id="rId4"/>
    <p:sldId id="272" r:id="rId5"/>
    <p:sldId id="278" r:id="rId6"/>
    <p:sldId id="275" r:id="rId7"/>
    <p:sldId id="260" r:id="rId8"/>
    <p:sldId id="259" r:id="rId9"/>
    <p:sldId id="257" r:id="rId10"/>
    <p:sldId id="273" r:id="rId11"/>
    <p:sldId id="258" r:id="rId12"/>
    <p:sldId id="269" r:id="rId13"/>
    <p:sldId id="274" r:id="rId14"/>
    <p:sldId id="261" r:id="rId15"/>
    <p:sldId id="262" r:id="rId16"/>
    <p:sldId id="279" r:id="rId17"/>
    <p:sldId id="263" r:id="rId18"/>
    <p:sldId id="281" r:id="rId19"/>
    <p:sldId id="282" r:id="rId20"/>
    <p:sldId id="266" r:id="rId21"/>
    <p:sldId id="265" r:id="rId22"/>
    <p:sldId id="264" r:id="rId23"/>
    <p:sldId id="267" r:id="rId24"/>
    <p:sldId id="277" r:id="rId25"/>
    <p:sldId id="280" r:id="rId26"/>
    <p:sldId id="276" r:id="rId27"/>
    <p:sldId id="271" r:id="rId28"/>
  </p:sldIdLst>
  <p:sldSz cx="9144000" cy="6858000" type="letter"/>
  <p:notesSz cx="6858000" cy="9080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80" autoAdjust="0"/>
    <p:restoredTop sz="94660"/>
  </p:normalViewPr>
  <p:slideViewPr>
    <p:cSldViewPr>
      <p:cViewPr varScale="1">
        <p:scale>
          <a:sx n="58" d="100"/>
          <a:sy n="58" d="100"/>
        </p:scale>
        <p:origin x="161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24888"/>
            <a:ext cx="2971800" cy="45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16A34189-4171-4ECF-822E-E353D8A76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4577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1295400"/>
            <a:ext cx="5715000" cy="9906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2667000"/>
            <a:ext cx="5715000" cy="762000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A1882D-C69B-42DF-9E90-A8F47726D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01E316-AB6F-412B-B69F-45E15ACE88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0"/>
            <a:ext cx="2286000" cy="6629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0"/>
            <a:ext cx="6705600" cy="6629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5443D-E102-4FFB-84B8-D69ECB826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C6A454-5B15-4DD1-87FA-021E2F57F5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3771900"/>
            <a:ext cx="76962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12FDF6-6CCF-439A-A136-5115018E2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Title, 2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F886A2-2802-4F56-9F2D-679181BC5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92430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720913-DD2A-4ACD-9140-57DCCBD462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3924300" y="7620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24300" y="3771900"/>
            <a:ext cx="3771900" cy="2857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36D7C3-D49B-42F4-B46C-7B80B12D4C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4923F-53D5-40A8-920F-08302D3909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DEC3D-F5BD-44BD-BBE0-E9E83C6F14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E84A6-E58A-4021-89D3-F1F1B04DD1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24300" y="762000"/>
            <a:ext cx="3771900" cy="5867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DC278B-38F5-4898-B338-40330B16C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0FE5F-799E-4DD4-8204-199B5C12EF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598615-862B-4909-8890-2CD5254437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2D522B-3D99-448A-A447-16D61BE0AD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06D500-D06A-44F7-8C68-4C3A37BEC7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02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02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03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8B9B0C-8551-48F5-81BA-0C4518F056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026"/>
          <p:cNvSpPr>
            <a:spLocks noGrp="1" noChangeArrowheads="1"/>
          </p:cNvSpPr>
          <p:nvPr>
            <p:ph type="title"/>
          </p:nvPr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0" y="762000"/>
            <a:ext cx="7696200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0" name="Rectangle 102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>
                <a:solidFill>
                  <a:schemeClr val="bg1"/>
                </a:solidFill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1" name="Rectangle 102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29400"/>
            <a:ext cx="2895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chemeClr val="bg1"/>
                </a:solidFill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2" name="Rectangle 103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6294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chemeClr val="bg1"/>
                </a:solidFill>
                <a:latin typeface="Impact" pitchFamily="34" charset="0"/>
                <a:cs typeface="+mn-cs"/>
              </a:defRPr>
            </a:lvl1pPr>
          </a:lstStyle>
          <a:p>
            <a:pPr>
              <a:defRPr/>
            </a:pPr>
            <a:fld id="{95B08993-CC6B-403D-AAF0-4D38238397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  <p:sldLayoutId id="2147483732" r:id="rId12"/>
    <p:sldLayoutId id="2147483733" r:id="rId13"/>
    <p:sldLayoutId id="2147483734" r:id="rId14"/>
    <p:sldLayoutId id="2147483735" r:id="rId15"/>
    <p:sldLayoutId id="2147483736" r:id="rId16"/>
    <p:sldLayoutId id="2147483737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12.xml"/><Relationship Id="rId1" Type="http://schemas.openxmlformats.org/officeDocument/2006/relationships/video" Target="file:///E:\Energy\Energy%20Forms%20Transfer%20Video\Renewable_Resources.asf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slideLayout" Target="../slideLayouts/slideLayout17.xml"/><Relationship Id="rId1" Type="http://schemas.openxmlformats.org/officeDocument/2006/relationships/video" Target="file:///E:\Energy\Energy%20Forms%20Transfer%20Video\Conserving_Energy.asf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3.xml"/><Relationship Id="rId1" Type="http://schemas.openxmlformats.org/officeDocument/2006/relationships/video" Target="file:///E:\Energy\Energy%20Forms%20Transfer%20Video\Nonrenewable_Resources.as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5715000" cy="4419600"/>
          </a:xfrm>
        </p:spPr>
        <p:txBody>
          <a:bodyPr/>
          <a:lstStyle/>
          <a:p>
            <a:pPr algn="ctr" eaLnBrk="1" hangingPunct="1"/>
            <a:r>
              <a:rPr lang="en-US" sz="6000" smtClean="0">
                <a:solidFill>
                  <a:schemeClr val="tx1"/>
                </a:solidFill>
              </a:rPr>
              <a:t>NONRENEWABLE </a:t>
            </a:r>
            <a:br>
              <a:rPr lang="en-US" sz="6000" smtClean="0">
                <a:solidFill>
                  <a:schemeClr val="tx1"/>
                </a:solidFill>
              </a:rPr>
            </a:br>
            <a:r>
              <a:rPr lang="en-US" sz="6000" smtClean="0">
                <a:solidFill>
                  <a:schemeClr val="tx1"/>
                </a:solidFill>
              </a:rPr>
              <a:t>AND</a:t>
            </a:r>
            <a:br>
              <a:rPr lang="en-US" sz="6000" smtClean="0">
                <a:solidFill>
                  <a:schemeClr val="tx1"/>
                </a:solidFill>
              </a:rPr>
            </a:br>
            <a:r>
              <a:rPr lang="en-US" sz="6000" smtClean="0">
                <a:solidFill>
                  <a:schemeClr val="tx1"/>
                </a:solidFill>
              </a:rPr>
              <a:t>RENEWABLE</a:t>
            </a:r>
            <a:br>
              <a:rPr lang="en-US" sz="6000" smtClean="0">
                <a:solidFill>
                  <a:schemeClr val="tx1"/>
                </a:solidFill>
              </a:rPr>
            </a:br>
            <a:r>
              <a:rPr lang="en-US" sz="6000" smtClean="0">
                <a:solidFill>
                  <a:schemeClr val="tx1"/>
                </a:solidFill>
              </a:rPr>
              <a:t>RESOURCES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09600" y="5105400"/>
            <a:ext cx="5715000" cy="76200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</a:pPr>
            <a:endParaRPr lang="en-US" sz="1400" smtClean="0">
              <a:latin typeface="Kristen ITC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Placeholder 2"/>
          <p:cNvSpPr>
            <a:spLocks noGrp="1"/>
          </p:cNvSpPr>
          <p:nvPr>
            <p:ph type="body" sz="half" idx="1"/>
          </p:nvPr>
        </p:nvSpPr>
        <p:spPr>
          <a:xfrm>
            <a:off x="152400" y="762000"/>
            <a:ext cx="6248400" cy="5867400"/>
          </a:xfrm>
        </p:spPr>
        <p:txBody>
          <a:bodyPr/>
          <a:lstStyle/>
          <a:p>
            <a:pPr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Petroleum –</a:t>
            </a:r>
            <a:r>
              <a:rPr lang="en-US" sz="4000" u="sng" smtClean="0">
                <a:latin typeface="Berlin Sans FB Demi" pitchFamily="34" charset="0"/>
              </a:rPr>
              <a:t> </a:t>
            </a:r>
            <a:r>
              <a:rPr lang="en-US" sz="4000" smtClean="0">
                <a:latin typeface="Berlin Sans FB Demi" pitchFamily="34" charset="0"/>
              </a:rPr>
              <a:t>A liquid fossil fuel formed from ancient sea organisms. Also call crude oil. (gasoline and propane)   </a:t>
            </a:r>
          </a:p>
          <a:p>
            <a:pPr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Natural gas – Is found along with petroleum</a:t>
            </a:r>
            <a:r>
              <a:rPr lang="en-US" sz="4000" u="sng" smtClean="0">
                <a:latin typeface="Berlin Sans FB Demi" pitchFamily="34" charset="0"/>
              </a:rPr>
              <a:t>.</a:t>
            </a:r>
          </a:p>
          <a:p>
            <a:pPr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Used in stoves, heaters etc..</a:t>
            </a:r>
            <a:endParaRPr lang="en-US" sz="4000" smtClean="0"/>
          </a:p>
        </p:txBody>
      </p:sp>
      <p:sp>
        <p:nvSpPr>
          <p:cNvPr id="11267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dirty="0" smtClean="0">
                <a:solidFill>
                  <a:schemeClr val="tx1"/>
                </a:solidFill>
                <a:latin typeface="Berlin Sans FB Demi" pitchFamily="34" charset="0"/>
              </a:rPr>
              <a:t>COAL, PETROLEUM, AND GAS</a:t>
            </a:r>
            <a:endParaRPr lang="en-US" sz="4800" b="1" dirty="0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7" name="Picture 13" descr="natural g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550025" y="3657600"/>
            <a:ext cx="2593975" cy="2209800"/>
          </a:xfrm>
        </p:spPr>
      </p:pic>
      <p:pic>
        <p:nvPicPr>
          <p:cNvPr id="8" name="Picture 12" descr="gasoline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400800" y="685800"/>
            <a:ext cx="2566988" cy="259238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  <a:latin typeface="Berlin Sans FB Demi" pitchFamily="34" charset="0"/>
              </a:rPr>
              <a:t>HOW ARE OIL AND GAS MADE ???</a:t>
            </a:r>
            <a:endParaRPr lang="en-US" sz="4800" b="1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12291" name="Picture 6" descr="oilgasformation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838200"/>
            <a:ext cx="8763000" cy="5867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     </a:t>
            </a:r>
            <a:r>
              <a:rPr lang="en-US" sz="5400" smtClean="0">
                <a:solidFill>
                  <a:schemeClr val="tx1"/>
                </a:solidFill>
                <a:latin typeface="Berlin Sans FB Demi" pitchFamily="34" charset="0"/>
              </a:rPr>
              <a:t>NUCLEAR ENERGY</a:t>
            </a:r>
          </a:p>
        </p:txBody>
      </p:sp>
      <p:sp>
        <p:nvSpPr>
          <p:cNvPr id="13315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3657600" y="914400"/>
            <a:ext cx="5486400" cy="57150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dirty="0" smtClean="0">
                <a:latin typeface="Berlin Sans FB Demi" pitchFamily="34" charset="0"/>
              </a:rPr>
              <a:t>Energy is produced by </a:t>
            </a:r>
            <a:r>
              <a:rPr lang="en-US" sz="4000" u="sng" dirty="0" smtClean="0">
                <a:latin typeface="Berlin Sans FB Demi" pitchFamily="34" charset="0"/>
              </a:rPr>
              <a:t>breaking apart atoms </a:t>
            </a:r>
            <a:r>
              <a:rPr lang="en-US" sz="4000" dirty="0" smtClean="0">
                <a:latin typeface="Berlin Sans FB Demi" pitchFamily="34" charset="0"/>
              </a:rPr>
              <a:t>(</a:t>
            </a:r>
            <a:r>
              <a:rPr lang="en-US" sz="4000" u="sng" dirty="0" smtClean="0">
                <a:latin typeface="Berlin Sans FB Demi" pitchFamily="34" charset="0"/>
              </a:rPr>
              <a:t>fission</a:t>
            </a:r>
            <a:r>
              <a:rPr lang="en-US" sz="4000" dirty="0" smtClean="0">
                <a:latin typeface="Berlin Sans FB Demi" pitchFamily="34" charset="0"/>
              </a:rPr>
              <a:t> uses). Uranium is commonly used</a:t>
            </a:r>
          </a:p>
          <a:p>
            <a:pPr marL="0" indent="0" algn="ctr" eaLnBrk="1" hangingPunct="1">
              <a:buFontTx/>
              <a:buNone/>
            </a:pPr>
            <a:endParaRPr lang="en-US" sz="7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dirty="0" smtClean="0">
                <a:latin typeface="Berlin Sans FB Demi" pitchFamily="34" charset="0"/>
              </a:rPr>
              <a:t>Nuclear energy is a nonrenewable resource because </a:t>
            </a:r>
            <a:r>
              <a:rPr lang="en-US" sz="4000" u="sng" dirty="0" smtClean="0">
                <a:latin typeface="Berlin Sans FB Demi" pitchFamily="34" charset="0"/>
              </a:rPr>
              <a:t>once the uranium is used, it is gone!</a:t>
            </a:r>
          </a:p>
          <a:p>
            <a:pPr marL="0" indent="0" algn="ctr" eaLnBrk="1" hangingPunct="1">
              <a:buFontTx/>
              <a:buNone/>
            </a:pPr>
            <a:endParaRPr lang="en-US" sz="700" dirty="0" smtClean="0">
              <a:latin typeface="Berlin Sans FB Demi" pitchFamily="34" charset="0"/>
            </a:endParaRPr>
          </a:p>
        </p:txBody>
      </p:sp>
      <p:pic>
        <p:nvPicPr>
          <p:cNvPr id="56328" name="Picture 8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914400"/>
            <a:ext cx="3344863" cy="2209800"/>
          </a:xfrm>
        </p:spPr>
      </p:pic>
      <p:pic>
        <p:nvPicPr>
          <p:cNvPr id="56329" name="Picture 9" descr="nuclearpwrplant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352800"/>
            <a:ext cx="3394075" cy="2590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6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63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>
          <a:xfrm>
            <a:off x="0" y="1219200"/>
            <a:ext cx="4724400" cy="53340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>
                <a:latin typeface="Berlin Sans FB Demi" pitchFamily="34" charset="0"/>
              </a:rPr>
              <a:t>             Fossil Fuel 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Advantages</a:t>
            </a:r>
            <a:r>
              <a:rPr lang="en-US" dirty="0" smtClean="0">
                <a:latin typeface="Berlin Sans FB Demi" pitchFamily="34" charset="0"/>
              </a:rPr>
              <a:t> – produces </a:t>
            </a:r>
            <a:r>
              <a:rPr lang="en-US" u="sng" dirty="0" smtClean="0">
                <a:latin typeface="Berlin Sans FB Demi" pitchFamily="34" charset="0"/>
              </a:rPr>
              <a:t>large amounts of energy</a:t>
            </a:r>
          </a:p>
          <a:p>
            <a:pPr>
              <a:buFontTx/>
              <a:buNone/>
            </a:pPr>
            <a:r>
              <a:rPr lang="en-US" b="0" dirty="0" smtClean="0">
                <a:solidFill>
                  <a:srgbClr val="FF0000"/>
                </a:solidFill>
                <a:latin typeface="Berlin Sans FB Demi" pitchFamily="34" charset="0"/>
              </a:rPr>
              <a:t>Disadvantages</a:t>
            </a:r>
            <a:r>
              <a:rPr lang="en-US" b="0" dirty="0" smtClean="0">
                <a:latin typeface="Berlin Sans FB Demi" pitchFamily="34" charset="0"/>
              </a:rPr>
              <a:t> – </a:t>
            </a:r>
            <a:r>
              <a:rPr lang="en-US" b="0" u="sng" dirty="0" smtClean="0">
                <a:latin typeface="Berlin Sans FB Demi" pitchFamily="34" charset="0"/>
              </a:rPr>
              <a:t>causes pollution and can disturbs animal habitats when drilling </a:t>
            </a:r>
            <a:endParaRPr lang="en-US" b="0" u="sng" dirty="0" smtClean="0">
              <a:latin typeface="Berlin Sans FB" pitchFamily="34" charset="0"/>
            </a:endParaRPr>
          </a:p>
        </p:txBody>
      </p:sp>
      <p:sp>
        <p:nvSpPr>
          <p:cNvPr id="143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143000"/>
            <a:ext cx="4343400" cy="5410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    </a:t>
            </a:r>
            <a:r>
              <a:rPr lang="en-US" dirty="0" smtClean="0">
                <a:latin typeface="Berlin Sans FB Demi" pitchFamily="34" charset="0"/>
              </a:rPr>
              <a:t>Nuclear Energy</a:t>
            </a:r>
          </a:p>
          <a:p>
            <a:pPr>
              <a:buFontTx/>
              <a:buNone/>
            </a:pPr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Advantages</a:t>
            </a:r>
            <a:r>
              <a:rPr lang="en-US" dirty="0" smtClean="0">
                <a:latin typeface="Berlin Sans FB Demi" pitchFamily="34" charset="0"/>
              </a:rPr>
              <a:t> </a:t>
            </a:r>
            <a:r>
              <a:rPr lang="en-US" u="sng" dirty="0" smtClean="0">
                <a:latin typeface="Berlin Sans FB Demi" pitchFamily="34" charset="0"/>
              </a:rPr>
              <a:t>– does not cause pollution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b="0" dirty="0" smtClean="0">
                <a:solidFill>
                  <a:srgbClr val="FF0000"/>
                </a:solidFill>
                <a:latin typeface="Berlin Sans FB Demi" pitchFamily="34" charset="0"/>
              </a:rPr>
              <a:t>Disadvantages</a:t>
            </a:r>
            <a:r>
              <a:rPr lang="en-US" b="0" dirty="0" smtClean="0">
                <a:latin typeface="Berlin Sans FB Demi" pitchFamily="34" charset="0"/>
              </a:rPr>
              <a:t> </a:t>
            </a:r>
            <a:r>
              <a:rPr lang="en-US" b="0" u="sng" dirty="0" smtClean="0">
                <a:latin typeface="Berlin Sans FB Demi" pitchFamily="34" charset="0"/>
              </a:rPr>
              <a:t>– the risk of releasing radioactive material in the environment.</a:t>
            </a:r>
          </a:p>
          <a:p>
            <a:pPr>
              <a:buFontTx/>
              <a:buNone/>
            </a:pPr>
            <a:r>
              <a:rPr lang="en-US" b="0" u="sng" dirty="0" smtClean="0">
                <a:latin typeface="Berlin Sans FB Demi" pitchFamily="34" charset="0"/>
              </a:rPr>
              <a:t>   Radioactive waste is produced.</a:t>
            </a:r>
          </a:p>
          <a:p>
            <a:pPr>
              <a:buFontTx/>
              <a:buNone/>
            </a:pPr>
            <a:r>
              <a:rPr lang="en-US" b="0" dirty="0" smtClean="0">
                <a:latin typeface="Berlin Sans FB Demi" pitchFamily="34" charset="0"/>
              </a:rPr>
              <a:t> </a:t>
            </a:r>
            <a:endParaRPr lang="en-US" dirty="0" smtClean="0"/>
          </a:p>
        </p:txBody>
      </p:sp>
      <p:sp>
        <p:nvSpPr>
          <p:cNvPr id="14340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906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</a:rPr>
              <a:t>What are the  advantages and disadvantages of Nonrenewable resources?</a:t>
            </a:r>
            <a:r>
              <a:rPr lang="en-US" sz="3600" dirty="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sz="5400" smtClean="0">
                <a:solidFill>
                  <a:schemeClr val="tx1"/>
                </a:solidFill>
              </a:rPr>
              <a:t>             </a:t>
            </a:r>
            <a:r>
              <a:rPr lang="en-US" sz="4800" smtClean="0">
                <a:solidFill>
                  <a:schemeClr val="tx1"/>
                </a:solidFill>
                <a:latin typeface="Berlin Sans FB Demi" pitchFamily="34" charset="0"/>
              </a:rPr>
              <a:t>HMMMM....</a:t>
            </a:r>
          </a:p>
        </p:txBody>
      </p:sp>
      <p:sp>
        <p:nvSpPr>
          <p:cNvPr id="15363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124200" y="1447800"/>
            <a:ext cx="5715000" cy="44958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If nonrenewable resources are resources that cannot be re-made at a scale comparable to its consumption, what are renewable resources?</a:t>
            </a:r>
          </a:p>
        </p:txBody>
      </p:sp>
      <p:pic>
        <p:nvPicPr>
          <p:cNvPr id="32777" name="Picture 9" descr="question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533400"/>
            <a:ext cx="2797175" cy="60960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chemeClr val="tx1"/>
                </a:solidFill>
                <a:latin typeface="Berlin Sans FB Demi" pitchFamily="34" charset="0"/>
              </a:rPr>
              <a:t>RENEWABLE RESOURCES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990600"/>
            <a:ext cx="6858000" cy="5867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Renewable resources are </a:t>
            </a:r>
            <a:r>
              <a:rPr lang="en-US" sz="4000" u="sng" smtClean="0">
                <a:latin typeface="Berlin Sans FB Demi" pitchFamily="34" charset="0"/>
              </a:rPr>
              <a:t>natural resources that can be replenished in a short period of time</a:t>
            </a:r>
            <a:r>
              <a:rPr lang="en-US" sz="4000" smtClean="0">
                <a:latin typeface="Berlin Sans FB Demi" pitchFamily="34" charset="0"/>
              </a:rPr>
              <a:t>.</a:t>
            </a:r>
          </a:p>
          <a:p>
            <a:pPr marL="0" indent="0" eaLnBrk="1" hangingPunct="1">
              <a:buFontTx/>
              <a:buNone/>
            </a:pPr>
            <a:endParaRPr lang="en-US" sz="800" smtClean="0"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endParaRPr lang="en-US" sz="800" smtClean="0"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● Solar   ● Geothermal</a:t>
            </a:r>
          </a:p>
          <a:p>
            <a:pPr marL="0" indent="0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● Wind  </a:t>
            </a:r>
            <a:r>
              <a:rPr lang="en-US" sz="1800" smtClean="0">
                <a:latin typeface="Berlin Sans FB Demi" pitchFamily="34" charset="0"/>
              </a:rPr>
              <a:t> </a:t>
            </a:r>
            <a:r>
              <a:rPr lang="en-US" sz="4000" smtClean="0">
                <a:latin typeface="Berlin Sans FB Demi" pitchFamily="34" charset="0"/>
              </a:rPr>
              <a:t> ● Biomass</a:t>
            </a:r>
          </a:p>
          <a:p>
            <a:pPr marL="0" indent="0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● Water</a:t>
            </a:r>
          </a:p>
        </p:txBody>
      </p:sp>
      <p:pic>
        <p:nvPicPr>
          <p:cNvPr id="34824" name="Picture 8" descr="wind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921500" y="685800"/>
            <a:ext cx="2166938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Renewable Energy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Renewable_Resources.asf">
            <a:hlinkClick r:id="" action="ppaction://media"/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21302"/>
            <a:ext cx="9144000" cy="613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solidFill>
                  <a:schemeClr val="tx1"/>
                </a:solidFill>
                <a:latin typeface="Berlin Sans FB Demi" pitchFamily="34" charset="0"/>
              </a:rPr>
              <a:t>SOLAR</a:t>
            </a:r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2476500" y="561833"/>
            <a:ext cx="5410200" cy="990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200" u="sng" dirty="0" smtClean="0">
                <a:latin typeface="Berlin Sans FB Demi" pitchFamily="34" charset="0"/>
              </a:rPr>
              <a:t>Energy from the sun</a:t>
            </a:r>
            <a:r>
              <a:rPr lang="en-US" sz="4200" dirty="0" smtClean="0">
                <a:latin typeface="Berlin Sans FB Demi" pitchFamily="34" charset="0"/>
              </a:rPr>
              <a:t>.</a:t>
            </a: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</p:txBody>
      </p:sp>
      <p:pic>
        <p:nvPicPr>
          <p:cNvPr id="39944" name="Picture 8" descr="solar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244475"/>
            <a:ext cx="2590800" cy="2559050"/>
          </a:xfrm>
        </p:spPr>
      </p:pic>
      <p:pic>
        <p:nvPicPr>
          <p:cNvPr id="39947" name="Picture 11" descr="solar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3048000"/>
            <a:ext cx="2590800" cy="3581400"/>
          </a:xfrm>
        </p:spPr>
      </p:pic>
      <p:sp>
        <p:nvSpPr>
          <p:cNvPr id="17414" name="Rectangle 5"/>
          <p:cNvSpPr>
            <a:spLocks noChangeArrowheads="1"/>
          </p:cNvSpPr>
          <p:nvPr/>
        </p:nvSpPr>
        <p:spPr bwMode="auto">
          <a:xfrm>
            <a:off x="2590800" y="1295400"/>
            <a:ext cx="6248400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800" dirty="0">
                <a:latin typeface="Berlin Sans FB Demi" pitchFamily="34" charset="0"/>
              </a:rPr>
              <a:t>Photovoltaic cells also called solar cells are </a:t>
            </a:r>
            <a:r>
              <a:rPr lang="en-US" sz="3800" u="sng" dirty="0">
                <a:latin typeface="Berlin Sans FB Demi" pitchFamily="34" charset="0"/>
              </a:rPr>
              <a:t>solar panels used to change light energy into electricity</a:t>
            </a:r>
            <a:r>
              <a:rPr lang="en-US" sz="3800" dirty="0">
                <a:latin typeface="Berlin Sans FB Demi" pitchFamily="34" charset="0"/>
              </a:rPr>
              <a:t> . Electricity is stored in solar batteries to be used at night.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5638800"/>
            <a:ext cx="371287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erlin Sans FB Demi" pitchFamily="34" charset="0"/>
              </a:rPr>
              <a:t>Disadvantage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553200" y="5638800"/>
            <a:ext cx="2454518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Upfront cost</a:t>
            </a:r>
          </a:p>
          <a:p>
            <a:r>
              <a:rPr lang="en-US" sz="3200" dirty="0" smtClean="0">
                <a:latin typeface="Berlin Sans FB Demi" pitchFamily="34" charset="0"/>
              </a:rPr>
              <a:t> is very high </a:t>
            </a:r>
            <a:endParaRPr lang="en-US" sz="3200" dirty="0"/>
          </a:p>
        </p:txBody>
      </p:sp>
      <p:sp>
        <p:nvSpPr>
          <p:cNvPr id="3" name="Rectangle 2"/>
          <p:cNvSpPr/>
          <p:nvPr/>
        </p:nvSpPr>
        <p:spPr>
          <a:xfrm>
            <a:off x="2792104" y="4705838"/>
            <a:ext cx="3013967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FF0000"/>
                </a:solidFill>
                <a:latin typeface="Berlin Sans FB Demi" pitchFamily="34" charset="0"/>
              </a:rPr>
              <a:t>Advantage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028851" y="4838700"/>
            <a:ext cx="258756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latin typeface="Berlin Sans FB Demi" pitchFamily="34" charset="0"/>
              </a:rPr>
              <a:t>Clean energy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9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9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is the relationship between solar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energy and photovoltaic cells?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1028" name="Picture 4" descr="http://etap.com/renewable-energy/renewable-energy-images/solar-panel-diagram-lar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49173"/>
            <a:ext cx="9143999" cy="53088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75931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2050"/>
          <p:cNvSpPr txBox="1">
            <a:spLocks noChangeArrowheads="1"/>
          </p:cNvSpPr>
          <p:nvPr/>
        </p:nvSpPr>
        <p:spPr>
          <a:xfrm>
            <a:off x="533400" y="304800"/>
            <a:ext cx="8229600" cy="1143000"/>
          </a:xfrm>
          <a:prstGeom prst="rect">
            <a:avLst/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 fontScale="82500" lnSpcReduction="10000"/>
          </a:bodyPr>
          <a:lstStyle/>
          <a:p>
            <a:pPr lvl="0" algn="ctr">
              <a:spcBef>
                <a:spcPct val="0"/>
              </a:spcBef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What is the relationship between solar</a:t>
            </a:r>
            <a:r>
              <a:rPr kumimoji="0" lang="en-US" sz="4400" b="0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 energy and photovoltaic cells?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57200" y="1600200"/>
            <a:ext cx="8229600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70C0"/>
                </a:solidFill>
              </a:rPr>
              <a:t>Solar energy </a:t>
            </a:r>
            <a:r>
              <a:rPr lang="en-US" sz="3200" b="1" dirty="0"/>
              <a:t>is the radiant energy produced by the Sun. </a:t>
            </a:r>
            <a:r>
              <a:rPr lang="en-US" sz="3200" b="1" dirty="0" smtClean="0"/>
              <a:t>It is the result of </a:t>
            </a:r>
            <a:r>
              <a:rPr lang="en-US" sz="3200" b="1" u="sng" dirty="0" smtClean="0"/>
              <a:t>movement of photons and electrons in electromagnetic radiation.  </a:t>
            </a:r>
          </a:p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0070C0"/>
                </a:solidFill>
              </a:rPr>
              <a:t>Photovoltaic cell </a:t>
            </a:r>
            <a:r>
              <a:rPr lang="en-US" b="1" u="sng" dirty="0" smtClean="0"/>
              <a:t>is a device that can change light energy into electricity it is also called solar cell.</a:t>
            </a:r>
          </a:p>
          <a:p>
            <a:pPr>
              <a:spcBef>
                <a:spcPct val="50000"/>
              </a:spcBef>
            </a:pPr>
            <a:r>
              <a:rPr lang="en-US" b="1" u="sng" dirty="0" smtClean="0">
                <a:solidFill>
                  <a:srgbClr val="0070C0"/>
                </a:solidFill>
              </a:rPr>
              <a:t>Photovoltaic cell are used in solar energy production</a:t>
            </a:r>
            <a:r>
              <a:rPr lang="en-US" sz="2400" u="sng" dirty="0"/>
              <a:t/>
            </a:r>
            <a:br>
              <a:rPr lang="en-US" sz="2400" u="sng" dirty="0"/>
            </a:br>
            <a:r>
              <a:rPr lang="en-US" sz="2400" dirty="0"/>
              <a:t/>
            </a:r>
            <a:br>
              <a:rPr lang="en-US" sz="2400" dirty="0"/>
            </a:br>
            <a:endParaRPr lang="en-US" sz="2000" dirty="0">
              <a:latin typeface="Elephant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13743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              </a:t>
            </a:r>
            <a:r>
              <a:rPr lang="en-US" sz="5400" smtClean="0">
                <a:solidFill>
                  <a:schemeClr val="tx1"/>
                </a:solidFill>
                <a:latin typeface="Berlin Sans FB Demi" pitchFamily="34" charset="0"/>
              </a:rPr>
              <a:t>HMMMM....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685800"/>
            <a:ext cx="5791200" cy="5943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400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Energy resources can be classified a renewable or nonrenewable</a:t>
            </a:r>
          </a:p>
          <a:p>
            <a:pPr marL="0" indent="0" algn="ctr" eaLnBrk="1" hangingPunct="1">
              <a:buFontTx/>
              <a:buNone/>
            </a:pPr>
            <a:endParaRPr lang="en-US" sz="400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What do you think nonrenewable resources are?</a:t>
            </a:r>
          </a:p>
          <a:p>
            <a:pPr marL="0" indent="0" algn="ctr" eaLnBrk="1" hangingPunct="1">
              <a:buFontTx/>
              <a:buNone/>
            </a:pPr>
            <a:endParaRPr lang="en-US" sz="80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smtClean="0">
              <a:latin typeface="Berlin Sans FB Demi" pitchFamily="34" charset="0"/>
            </a:endParaRPr>
          </a:p>
        </p:txBody>
      </p:sp>
      <p:pic>
        <p:nvPicPr>
          <p:cNvPr id="51204" name="Picture 4" descr="question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324600" y="381000"/>
            <a:ext cx="2662238" cy="6019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5400" dirty="0" smtClean="0">
                <a:solidFill>
                  <a:schemeClr val="tx1"/>
                </a:solidFill>
              </a:rPr>
              <a:t>  </a:t>
            </a:r>
            <a:r>
              <a:rPr lang="en-US" sz="4800" dirty="0" smtClean="0">
                <a:solidFill>
                  <a:schemeClr val="tx1"/>
                </a:solidFill>
                <a:latin typeface="Berlin Sans FB Demi" pitchFamily="34" charset="0"/>
              </a:rPr>
              <a:t>GEOTHERMAL</a:t>
            </a:r>
          </a:p>
        </p:txBody>
      </p:sp>
      <p:sp>
        <p:nvSpPr>
          <p:cNvPr id="18435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457200"/>
            <a:ext cx="4572000" cy="5562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endParaRPr lang="en-US" sz="2000" dirty="0" smtClean="0">
              <a:latin typeface="Arial Black" pitchFamily="34" charset="0"/>
            </a:endParaRPr>
          </a:p>
          <a:p>
            <a:pPr marL="0" indent="0" algn="ctr" eaLnBrk="1" hangingPunct="1">
              <a:buFontTx/>
              <a:buNone/>
            </a:pPr>
            <a:r>
              <a:rPr lang="en-US" sz="4400" u="sng" dirty="0" smtClean="0">
                <a:latin typeface="Berlin Sans FB Demi" pitchFamily="34" charset="0"/>
              </a:rPr>
              <a:t>Energy from Earth’s heat. Must be on a volcanic site</a:t>
            </a: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algn="ctr" eaLnBrk="1" hangingPunct="1">
              <a:buNone/>
            </a:pPr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Disadvantage</a:t>
            </a:r>
            <a:r>
              <a:rPr lang="en-US" sz="4400" dirty="0" smtClean="0">
                <a:latin typeface="Berlin Sans FB Demi" pitchFamily="34" charset="0"/>
              </a:rPr>
              <a:t> – location limitation</a:t>
            </a:r>
          </a:p>
          <a:p>
            <a:pPr marL="0" indent="0" algn="ctr" eaLnBrk="1" hangingPunct="1">
              <a:buFontTx/>
              <a:buNone/>
            </a:pPr>
            <a:endParaRPr lang="en-US" sz="4400" dirty="0" smtClean="0">
              <a:latin typeface="Berlin Sans FB Demi" pitchFamily="34" charset="0"/>
            </a:endParaRPr>
          </a:p>
        </p:txBody>
      </p:sp>
      <p:pic>
        <p:nvPicPr>
          <p:cNvPr id="46088" name="Picture 8" descr="geothermal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0" y="381000"/>
            <a:ext cx="3314700" cy="4419600"/>
          </a:xfrm>
        </p:spPr>
      </p:pic>
      <p:pic>
        <p:nvPicPr>
          <p:cNvPr id="46089" name="Picture 9" descr="geothermal1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019800" y="2819400"/>
            <a:ext cx="2930525" cy="3886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0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228600"/>
            <a:ext cx="9144000" cy="12954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           </a:t>
            </a:r>
            <a:r>
              <a:rPr lang="en-US" sz="4800" smtClean="0">
                <a:solidFill>
                  <a:schemeClr val="tx1"/>
                </a:solidFill>
                <a:latin typeface="Berlin Sans FB Demi" pitchFamily="34" charset="0"/>
              </a:rPr>
              <a:t>WIND</a:t>
            </a:r>
          </a:p>
        </p:txBody>
      </p:sp>
      <p:sp>
        <p:nvSpPr>
          <p:cNvPr id="19459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810000" y="381000"/>
            <a:ext cx="5334000" cy="6248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400" dirty="0" smtClean="0">
                <a:latin typeface="Berlin Sans FB Demi" pitchFamily="34" charset="0"/>
              </a:rPr>
              <a:t>Energy from the wind.</a:t>
            </a: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Advantage</a:t>
            </a:r>
            <a:r>
              <a:rPr lang="en-US" sz="4000" dirty="0" smtClean="0">
                <a:latin typeface="Berlin Sans FB Demi" pitchFamily="34" charset="0"/>
              </a:rPr>
              <a:t> – Doesn’t produce pollution or contribute to global warming.</a:t>
            </a:r>
          </a:p>
          <a:p>
            <a:pPr marL="0" indent="0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Disadvantage</a:t>
            </a:r>
            <a:r>
              <a:rPr lang="en-US" sz="4000" dirty="0" smtClean="0">
                <a:latin typeface="Berlin Sans FB Demi" pitchFamily="34" charset="0"/>
              </a:rPr>
              <a:t> – Very noisy</a:t>
            </a:r>
          </a:p>
        </p:txBody>
      </p:sp>
      <p:pic>
        <p:nvPicPr>
          <p:cNvPr id="44039" name="Picture 7" descr="wind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371600"/>
            <a:ext cx="3886200" cy="51054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0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pPr eaLnBrk="1" hangingPunct="1"/>
            <a:r>
              <a:rPr lang="en-US" sz="5400" smtClean="0">
                <a:solidFill>
                  <a:schemeClr val="tx1"/>
                </a:solidFill>
              </a:rPr>
              <a:t>         </a:t>
            </a:r>
            <a:r>
              <a:rPr lang="en-US" sz="4800" smtClean="0">
                <a:solidFill>
                  <a:schemeClr val="tx1"/>
                </a:solidFill>
                <a:latin typeface="Berlin Sans FB Demi" pitchFamily="34" charset="0"/>
              </a:rPr>
              <a:t>BIOMASS</a:t>
            </a:r>
          </a:p>
        </p:txBody>
      </p:sp>
      <p:sp>
        <p:nvSpPr>
          <p:cNvPr id="20483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685800"/>
            <a:ext cx="59436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u="sng" dirty="0" smtClean="0">
                <a:latin typeface="Berlin Sans FB Demi" pitchFamily="34" charset="0"/>
              </a:rPr>
              <a:t>Energy from burning organic or living matter (ethanol).</a:t>
            </a:r>
          </a:p>
          <a:p>
            <a:pPr marL="0" indent="0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Advantage</a:t>
            </a:r>
            <a:r>
              <a:rPr lang="en-US" sz="4000" dirty="0" smtClean="0">
                <a:latin typeface="Berlin Sans FB Demi" pitchFamily="34" charset="0"/>
              </a:rPr>
              <a:t> – Can be added to gasoline in cars to reduce the amount used</a:t>
            </a:r>
          </a:p>
          <a:p>
            <a:pPr marL="0" indent="0" eaLnBrk="1" hangingPunct="1">
              <a:buFontTx/>
              <a:buNone/>
            </a:pPr>
            <a:r>
              <a:rPr lang="en-US" sz="4000" dirty="0" smtClean="0">
                <a:solidFill>
                  <a:srgbClr val="FF0000"/>
                </a:solidFill>
                <a:latin typeface="Berlin Sans FB Demi" pitchFamily="34" charset="0"/>
              </a:rPr>
              <a:t>Disadvantage</a:t>
            </a:r>
            <a:r>
              <a:rPr lang="en-US" sz="4000" dirty="0" smtClean="0">
                <a:latin typeface="Berlin Sans FB Demi" pitchFamily="34" charset="0"/>
              </a:rPr>
              <a:t> – Releases CO</a:t>
            </a:r>
            <a:r>
              <a:rPr lang="en-US" sz="3600" dirty="0" smtClean="0">
                <a:latin typeface="Berlin Sans FB Demi" pitchFamily="34" charset="0"/>
              </a:rPr>
              <a:t>2 </a:t>
            </a:r>
          </a:p>
          <a:p>
            <a:pPr marL="0" indent="0" algn="ctr" eaLnBrk="1" hangingPunct="1">
              <a:buFontTx/>
              <a:buNone/>
            </a:pPr>
            <a:endParaRPr lang="en-US" sz="40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  <a:p>
            <a:pPr marL="0" indent="0" algn="ctr" eaLnBrk="1" hangingPunct="1">
              <a:buFontTx/>
              <a:buNone/>
            </a:pPr>
            <a:endParaRPr lang="en-US" sz="800" dirty="0" smtClean="0">
              <a:latin typeface="Berlin Sans FB Demi" pitchFamily="34" charset="0"/>
            </a:endParaRPr>
          </a:p>
        </p:txBody>
      </p:sp>
      <p:pic>
        <p:nvPicPr>
          <p:cNvPr id="41991" name="Picture 7" descr="biomass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019800" y="609600"/>
            <a:ext cx="2906713" cy="5943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9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-152400"/>
            <a:ext cx="9144000" cy="1066800"/>
          </a:xfrm>
        </p:spPr>
        <p:txBody>
          <a:bodyPr/>
          <a:lstStyle/>
          <a:p>
            <a:pPr algn="ctr" eaLnBrk="1" hangingPunct="1"/>
            <a:r>
              <a:rPr lang="en-US" sz="5400" dirty="0" smtClean="0">
                <a:solidFill>
                  <a:schemeClr val="tx1"/>
                </a:solidFill>
              </a:rPr>
              <a:t>    </a:t>
            </a:r>
            <a:r>
              <a:rPr lang="en-US" sz="4800" dirty="0" smtClean="0">
                <a:solidFill>
                  <a:schemeClr val="tx1"/>
                </a:solidFill>
                <a:latin typeface="Berlin Sans FB Demi" pitchFamily="34" charset="0"/>
              </a:rPr>
              <a:t>WATER or  HYDROELECTRIC</a:t>
            </a:r>
          </a:p>
        </p:txBody>
      </p:sp>
      <p:sp>
        <p:nvSpPr>
          <p:cNvPr id="21507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657600" y="762000"/>
            <a:ext cx="5486400" cy="5486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400" u="sng" dirty="0" smtClean="0">
                <a:latin typeface="Berlin Sans FB Demi" pitchFamily="34" charset="0"/>
              </a:rPr>
              <a:t>Energy from the flow of water.</a:t>
            </a:r>
            <a:endParaRPr lang="en-US" sz="800" u="sng" dirty="0" smtClean="0">
              <a:latin typeface="Berlin Sans FB Demi" pitchFamily="34" charset="0"/>
            </a:endParaRPr>
          </a:p>
          <a:p>
            <a:pPr marL="0" indent="0" eaLnBrk="1" hangingPunct="1">
              <a:buFontTx/>
              <a:buNone/>
            </a:pPr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Advantage</a:t>
            </a:r>
            <a:r>
              <a:rPr lang="en-US" sz="4400" dirty="0" smtClean="0">
                <a:latin typeface="Berlin Sans FB Demi" pitchFamily="34" charset="0"/>
              </a:rPr>
              <a:t> – Doesn’t produce pollution or contribute to global warming.</a:t>
            </a:r>
          </a:p>
          <a:p>
            <a:pPr marL="0" indent="0" eaLnBrk="1" hangingPunct="1">
              <a:buFontTx/>
              <a:buNone/>
            </a:pPr>
            <a:r>
              <a:rPr lang="en-US" sz="4400" dirty="0" smtClean="0">
                <a:solidFill>
                  <a:srgbClr val="FF0000"/>
                </a:solidFill>
                <a:latin typeface="Berlin Sans FB Demi" pitchFamily="34" charset="0"/>
              </a:rPr>
              <a:t>Disadvantage</a:t>
            </a:r>
            <a:r>
              <a:rPr lang="en-US" sz="4400" dirty="0" smtClean="0">
                <a:latin typeface="Berlin Sans FB Demi" pitchFamily="34" charset="0"/>
              </a:rPr>
              <a:t> – location limitation</a:t>
            </a:r>
          </a:p>
        </p:txBody>
      </p:sp>
      <p:pic>
        <p:nvPicPr>
          <p:cNvPr id="48135" name="Picture 7" descr="hydroelectric1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838200"/>
            <a:ext cx="3662363" cy="541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http://www.yearofscience2009.org/themes_energy_resources/untitl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077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Energy </a:t>
            </a:r>
            <a:r>
              <a:rPr lang="en-US" dirty="0" err="1" smtClean="0"/>
              <a:t>Consevation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serving_Energy.asf">
            <a:hlinkClick r:id="" action="ppaction://media"/>
          </p:cNvPr>
          <p:cNvPicPr>
            <a:picLocks noGrp="1" noRot="1" noChangeAspect="1"/>
          </p:cNvPicPr>
          <p:nvPr>
            <p:ph sz="half"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721302"/>
            <a:ext cx="9144000" cy="613669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372600" cy="1066800"/>
          </a:xfrm>
        </p:spPr>
        <p:txBody>
          <a:bodyPr/>
          <a:lstStyle/>
          <a:p>
            <a:pPr algn="ctr"/>
            <a:r>
              <a:rPr lang="en-US" sz="3600" dirty="0" smtClean="0">
                <a:solidFill>
                  <a:schemeClr val="tx1"/>
                </a:solidFill>
                <a:latin typeface="Berlin Sans FB Demi" pitchFamily="34" charset="0"/>
              </a:rPr>
              <a:t>Energy Efficiency  Vs Energy Conservation? </a:t>
            </a:r>
            <a:endParaRPr lang="en-US" sz="3600" dirty="0" smtClean="0"/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152400" y="990600"/>
            <a:ext cx="7010400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/>
              <a:t>What is the difference?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en-US" sz="1000" b="1"/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400" b="1" u="sng"/>
              <a:t>Energy efficiency</a:t>
            </a:r>
            <a:r>
              <a:rPr lang="en-US" sz="2400"/>
              <a:t> – </a:t>
            </a:r>
            <a:r>
              <a:rPr lang="en-US" sz="2800"/>
              <a:t>the amount of useful energy produced compared to the amount wasted as heat.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endParaRPr lang="en-US" sz="2800"/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400" b="1" u="sng"/>
              <a:t>Examples of levels of energy efficiency: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800"/>
              <a:t>  human body 20-25% 	steam turbine: 45%             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800"/>
              <a:t>  incandescent light bulb: 5%</a:t>
            </a:r>
          </a:p>
          <a:p>
            <a:pPr>
              <a:lnSpc>
                <a:spcPct val="80000"/>
              </a:lnSpc>
              <a:spcAft>
                <a:spcPts val="600"/>
              </a:spcAft>
              <a:buFont typeface="Wingdings" pitchFamily="2" charset="2"/>
              <a:buNone/>
            </a:pPr>
            <a:r>
              <a:rPr lang="en-US" sz="2800"/>
              <a:t>  internal combustion engine:  20-25%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/>
              <a:t>	</a:t>
            </a: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en-US" sz="2800" b="1" u="sng"/>
              <a:t>Energy conservation</a:t>
            </a:r>
            <a:r>
              <a:rPr lang="en-US" sz="2800"/>
              <a:t> – making an effort to reduce the amount of energy used, some waste can be avoided – Examples?</a:t>
            </a:r>
          </a:p>
          <a:p>
            <a:pPr>
              <a:lnSpc>
                <a:spcPct val="80000"/>
              </a:lnSpc>
              <a:spcBef>
                <a:spcPts val="600"/>
              </a:spcBef>
              <a:buFont typeface="Wingdings" pitchFamily="2" charset="2"/>
              <a:buNone/>
            </a:pPr>
            <a:r>
              <a:rPr lang="en-US" sz="2800" b="1" u="sng"/>
              <a:t>Why should we try to increase both?</a:t>
            </a:r>
          </a:p>
        </p:txBody>
      </p:sp>
      <p:pic>
        <p:nvPicPr>
          <p:cNvPr id="23556" name="Picture 5" descr="energy-saving-coin-ban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524000"/>
            <a:ext cx="19812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smtClean="0">
                <a:solidFill>
                  <a:schemeClr val="tx1"/>
                </a:solidFill>
                <a:latin typeface="Berlin Sans FB Demi" pitchFamily="34" charset="0"/>
              </a:rPr>
              <a:t>SUMMARY</a:t>
            </a:r>
          </a:p>
        </p:txBody>
      </p:sp>
      <p:sp>
        <p:nvSpPr>
          <p:cNvPr id="2457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524000"/>
            <a:ext cx="4953000" cy="51054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400" smtClean="0">
                <a:latin typeface="Berlin Sans FB Demi" pitchFamily="34" charset="0"/>
              </a:rPr>
              <a:t>What are the differences between nonrenewable and renewable resources?</a:t>
            </a:r>
          </a:p>
        </p:txBody>
      </p:sp>
      <p:pic>
        <p:nvPicPr>
          <p:cNvPr id="61447" name="Picture 7" descr="question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81600" y="1066800"/>
            <a:ext cx="3771900" cy="5638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</a:rPr>
              <a:t>What are Nonrenewable resources?</a:t>
            </a:r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body" sz="half" idx="3"/>
          </p:nvPr>
        </p:nvSpPr>
        <p:spPr>
          <a:xfrm>
            <a:off x="152400" y="3771900"/>
            <a:ext cx="8839200" cy="28575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en-US" sz="4000" smtClean="0">
                <a:latin typeface="Berlin Sans FB Demi" pitchFamily="34" charset="0"/>
              </a:rPr>
              <a:t>A nonrenewable resource is a </a:t>
            </a:r>
            <a:r>
              <a:rPr lang="en-US" sz="4000" u="sng" smtClean="0">
                <a:latin typeface="Berlin Sans FB Demi" pitchFamily="34" charset="0"/>
              </a:rPr>
              <a:t>natural resource that cannot be re-made or re-grown</a:t>
            </a:r>
            <a:r>
              <a:rPr lang="en-US" sz="4000" smtClean="0">
                <a:latin typeface="Berlin Sans FB Demi" pitchFamily="34" charset="0"/>
              </a:rPr>
              <a:t> at a scale comparable to its consumption.</a:t>
            </a:r>
          </a:p>
        </p:txBody>
      </p:sp>
      <p:pic>
        <p:nvPicPr>
          <p:cNvPr id="58376" name="Picture 8" descr="coal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105400" y="914400"/>
            <a:ext cx="3771900" cy="2828925"/>
          </a:xfrm>
        </p:spPr>
      </p:pic>
      <p:pic>
        <p:nvPicPr>
          <p:cNvPr id="58377" name="Picture 9" descr="nuclearpwrplant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914400"/>
            <a:ext cx="4343400" cy="2870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8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</a:rPr>
              <a:t>What are some nonrenewable resources?</a:t>
            </a:r>
            <a:r>
              <a:rPr lang="en-US" sz="4000" dirty="0" smtClean="0"/>
              <a:t> </a:t>
            </a:r>
          </a:p>
        </p:txBody>
      </p:sp>
      <p:sp>
        <p:nvSpPr>
          <p:cNvPr id="6147" name="Text Placeholder 4"/>
          <p:cNvSpPr>
            <a:spLocks noGrp="1"/>
          </p:cNvSpPr>
          <p:nvPr>
            <p:ph type="body" sz="half" idx="3"/>
          </p:nvPr>
        </p:nvSpPr>
        <p:spPr>
          <a:xfrm>
            <a:off x="0" y="685800"/>
            <a:ext cx="7772400" cy="2857500"/>
          </a:xfrm>
        </p:spPr>
        <p:txBody>
          <a:bodyPr/>
          <a:lstStyle/>
          <a:p>
            <a:pPr>
              <a:buFontTx/>
              <a:buNone/>
            </a:pPr>
            <a:r>
              <a:rPr lang="en-US" sz="3600" smtClean="0"/>
              <a:t>    Fossil Fuels and nuclear power</a:t>
            </a:r>
          </a:p>
          <a:p>
            <a:pPr>
              <a:buFontTx/>
              <a:buNone/>
            </a:pPr>
            <a:endParaRPr lang="en-US" sz="3600" smtClean="0"/>
          </a:p>
          <a:p>
            <a:pPr>
              <a:buFontTx/>
              <a:buNone/>
            </a:pPr>
            <a:r>
              <a:rPr lang="en-US" smtClean="0"/>
              <a:t>              oil </a:t>
            </a:r>
          </a:p>
          <a:p>
            <a:pPr>
              <a:buFontTx/>
              <a:buNone/>
            </a:pPr>
            <a:r>
              <a:rPr lang="en-US" smtClean="0"/>
              <a:t>       natural gas </a:t>
            </a:r>
          </a:p>
          <a:p>
            <a:pPr>
              <a:buFontTx/>
              <a:buNone/>
            </a:pPr>
            <a:r>
              <a:rPr lang="en-US" smtClean="0"/>
              <a:t>             coal</a:t>
            </a:r>
          </a:p>
        </p:txBody>
      </p:sp>
      <p:pic>
        <p:nvPicPr>
          <p:cNvPr id="6148" name="Content Placeholder 5" descr="http://www.personal.psu.edu/users/j/j/jjc5008/egee101/Cover/egee_files/non-renewable.gif"/>
          <p:cNvPicPr>
            <a:picLocks noGrp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114800" y="3962400"/>
            <a:ext cx="3505200" cy="2514600"/>
          </a:xfrm>
        </p:spPr>
      </p:pic>
      <p:pic>
        <p:nvPicPr>
          <p:cNvPr id="6149" name="Content Placeholder 6" descr="http://www.pres.org.pk/wp-content/uploads/2011/09/Non-Renewable2.jpg"/>
          <p:cNvPicPr>
            <a:picLocks noGrp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28600" y="3962400"/>
            <a:ext cx="3657600" cy="2514600"/>
          </a:xfrm>
        </p:spPr>
      </p:pic>
      <p:sp>
        <p:nvSpPr>
          <p:cNvPr id="6150" name="Down Arrow 7"/>
          <p:cNvSpPr>
            <a:spLocks noChangeArrowheads="1"/>
          </p:cNvSpPr>
          <p:nvPr/>
        </p:nvSpPr>
        <p:spPr bwMode="auto">
          <a:xfrm>
            <a:off x="1752600" y="1295400"/>
            <a:ext cx="304800" cy="6096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Nonrenewable 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Nonrenewable_Resources.asf">
            <a:hlinkClick r:id="" action="ppaction://media"/>
          </p:cNvPr>
          <p:cNvPicPr>
            <a:picLocks noGrp="1" noRot="1" noChangeAspect="1"/>
          </p:cNvPicPr>
          <p:nvPr>
            <p:ph sz="quarter" idx="2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40640" y="762000"/>
            <a:ext cx="9184640" cy="61063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 sz="quarter"/>
          </p:nvPr>
        </p:nvSpPr>
        <p:spPr>
          <a:xfrm>
            <a:off x="0" y="0"/>
            <a:ext cx="9144000" cy="2743200"/>
          </a:xfrm>
        </p:spPr>
        <p:txBody>
          <a:bodyPr/>
          <a:lstStyle/>
          <a:p>
            <a:r>
              <a:rPr lang="en-US" sz="4000" smtClean="0">
                <a:solidFill>
                  <a:schemeClr val="tx1"/>
                </a:solidFill>
                <a:latin typeface="Berlin Sans FB Demi" pitchFamily="34" charset="0"/>
              </a:rPr>
              <a:t>Nonrenewable energy resources removed from the earth’s crust include: oil, natural gas, coal, and uranium.</a:t>
            </a:r>
            <a:r>
              <a:rPr lang="en-US" smtClean="0">
                <a:solidFill>
                  <a:schemeClr val="tx1"/>
                </a:solidFill>
                <a:latin typeface="Berlin Sans FB Demi" pitchFamily="34" charset="0"/>
              </a:rPr>
              <a:t/>
            </a:r>
            <a:br>
              <a:rPr lang="en-US" smtClean="0">
                <a:solidFill>
                  <a:schemeClr val="tx1"/>
                </a:solidFill>
                <a:latin typeface="Berlin Sans FB Demi" pitchFamily="34" charset="0"/>
              </a:rPr>
            </a:br>
            <a:endParaRPr lang="en-US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81200"/>
            <a:ext cx="9144000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0" y="0"/>
            <a:ext cx="9144000" cy="1524000"/>
          </a:xfrm>
        </p:spPr>
        <p:txBody>
          <a:bodyPr/>
          <a:lstStyle/>
          <a:p>
            <a:pPr algn="ctr" eaLnBrk="1" hangingPunct="1"/>
            <a:r>
              <a:rPr lang="en-US" dirty="0" smtClean="0">
                <a:solidFill>
                  <a:schemeClr val="tx1"/>
                </a:solidFill>
                <a:latin typeface="Berlin Sans FB Demi" pitchFamily="34" charset="0"/>
              </a:rPr>
              <a:t>What are FOSSIL FUELS and how are they different?</a:t>
            </a:r>
            <a:endParaRPr lang="en-US" sz="4800" dirty="0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pic>
        <p:nvPicPr>
          <p:cNvPr id="30726" name="Picture 6" descr="Coal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28600" y="1447800"/>
            <a:ext cx="1978025" cy="1649413"/>
          </a:xfrm>
        </p:spPr>
      </p:pic>
      <p:pic>
        <p:nvPicPr>
          <p:cNvPr id="30731" name="Picture 11" descr="gasoline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343400" y="1371600"/>
            <a:ext cx="1473200" cy="2209800"/>
          </a:xfrm>
        </p:spPr>
      </p:pic>
      <p:pic>
        <p:nvPicPr>
          <p:cNvPr id="30732" name="Picture 12" descr="gasoline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5715000" y="1828800"/>
            <a:ext cx="1562100" cy="1347788"/>
          </a:xfrm>
        </p:spPr>
      </p:pic>
      <p:pic>
        <p:nvPicPr>
          <p:cNvPr id="30733" name="Picture 13" descr="natural gas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2209800" y="1752600"/>
            <a:ext cx="2190750" cy="1362075"/>
          </a:xfrm>
        </p:spPr>
      </p:pic>
      <p:sp>
        <p:nvSpPr>
          <p:cNvPr id="8199" name="TextBox 6"/>
          <p:cNvSpPr txBox="1">
            <a:spLocks noChangeArrowheads="1"/>
          </p:cNvSpPr>
          <p:nvPr/>
        </p:nvSpPr>
        <p:spPr bwMode="auto">
          <a:xfrm>
            <a:off x="304800" y="3657600"/>
            <a:ext cx="73914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000">
                <a:latin typeface="Berlin Sans FB Demi" pitchFamily="34" charset="0"/>
              </a:rPr>
              <a:t>Fossil fuel is an </a:t>
            </a:r>
            <a:r>
              <a:rPr lang="en-US" sz="4000" u="sng">
                <a:latin typeface="Berlin Sans FB Demi" pitchFamily="34" charset="0"/>
              </a:rPr>
              <a:t>energy resource that formed  </a:t>
            </a:r>
            <a:r>
              <a:rPr lang="en-US" sz="4000">
                <a:latin typeface="Berlin Sans FB Demi" pitchFamily="34" charset="0"/>
              </a:rPr>
              <a:t>over millions of years </a:t>
            </a:r>
            <a:r>
              <a:rPr lang="en-US" sz="4000" u="sng">
                <a:latin typeface="Berlin Sans FB Demi" pitchFamily="34" charset="0"/>
              </a:rPr>
              <a:t>from decayed remains of ancient plants and animals 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7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000" b="1" smtClean="0">
                <a:solidFill>
                  <a:schemeClr val="tx1"/>
                </a:solidFill>
                <a:latin typeface="Berlin Sans FB Demi" pitchFamily="34" charset="0"/>
              </a:rPr>
              <a:t>COAL, PETROLEUM, AND GAS</a:t>
            </a:r>
            <a:endParaRPr lang="en-US" sz="4800" b="1" smtClean="0">
              <a:solidFill>
                <a:schemeClr val="tx1"/>
              </a:solidFill>
              <a:latin typeface="Berlin Sans FB Demi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2667000"/>
            <a:ext cx="5638800" cy="358140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sz="4400" smtClean="0">
                <a:latin typeface="Berlin Sans FB Demi" pitchFamily="34" charset="0"/>
              </a:rPr>
              <a:t>Coal-</a:t>
            </a:r>
            <a:r>
              <a:rPr lang="en-US" sz="4400" u="sng" smtClean="0">
                <a:latin typeface="Berlin Sans FB Demi" pitchFamily="34" charset="0"/>
              </a:rPr>
              <a:t> </a:t>
            </a:r>
            <a:r>
              <a:rPr lang="en-US" sz="4000" u="sng" smtClean="0">
                <a:latin typeface="Berlin Sans FB Demi" pitchFamily="34" charset="0"/>
              </a:rPr>
              <a:t>a solid fossil fuel that formed from decayed plants</a:t>
            </a:r>
            <a:r>
              <a:rPr lang="en-US" sz="4000" smtClean="0">
                <a:latin typeface="Berlin Sans FB Demi" pitchFamily="34" charset="0"/>
              </a:rPr>
              <a:t>. It is used in many power plants </a:t>
            </a:r>
          </a:p>
        </p:txBody>
      </p:sp>
      <p:pic>
        <p:nvPicPr>
          <p:cNvPr id="9" name="Picture 6" descr="Co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19825" y="2514600"/>
            <a:ext cx="29241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Rectangle 9"/>
          <p:cNvSpPr>
            <a:spLocks noChangeArrowheads="1"/>
          </p:cNvSpPr>
          <p:nvPr/>
        </p:nvSpPr>
        <p:spPr bwMode="auto">
          <a:xfrm>
            <a:off x="228600" y="990600"/>
            <a:ext cx="8077200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4000">
                <a:latin typeface="Berlin Sans FB Demi" pitchFamily="34" charset="0"/>
              </a:rPr>
              <a:t>Fossil fuel can not be replenished in a short period of time</a:t>
            </a:r>
            <a:endParaRPr lang="en-US" sz="4000" u="sng">
              <a:latin typeface="Berlin Sans FB Dem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en-US" sz="4800" b="1" smtClean="0">
                <a:solidFill>
                  <a:schemeClr val="tx1"/>
                </a:solidFill>
                <a:latin typeface="Berlin Sans FB Demi" pitchFamily="34" charset="0"/>
              </a:rPr>
              <a:t>HOW IS COAL MADE ???</a:t>
            </a:r>
          </a:p>
        </p:txBody>
      </p:sp>
      <p:pic>
        <p:nvPicPr>
          <p:cNvPr id="10243" name="Picture 7" descr="coalformation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52400" y="914400"/>
            <a:ext cx="8839200" cy="57912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ndpower design template">
  <a:themeElements>
    <a:clrScheme name="Windpower design template 7">
      <a:dk1>
        <a:srgbClr val="000000"/>
      </a:dk1>
      <a:lt1>
        <a:srgbClr val="FFFFFF"/>
      </a:lt1>
      <a:dk2>
        <a:srgbClr val="1B87B7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Windpower design template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Windpower design 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Windpower design template 2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Windpower design template 7">
        <a:dk1>
          <a:srgbClr val="000000"/>
        </a:dk1>
        <a:lt1>
          <a:srgbClr val="FFFFFF"/>
        </a:lt1>
        <a:dk2>
          <a:srgbClr val="1B87B7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Windpower design template</Template>
  <TotalTime>2007</TotalTime>
  <Words>627</Words>
  <Application>Microsoft Office PowerPoint</Application>
  <PresentationFormat>Letter Paper (8.5x11 in)</PresentationFormat>
  <Paragraphs>101</Paragraphs>
  <Slides>27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7" baseType="lpstr">
      <vt:lpstr>Arial</vt:lpstr>
      <vt:lpstr>Arial Black</vt:lpstr>
      <vt:lpstr>Berlin Sans FB</vt:lpstr>
      <vt:lpstr>Berlin Sans FB Demi</vt:lpstr>
      <vt:lpstr>Comic Sans MS</vt:lpstr>
      <vt:lpstr>Elephant</vt:lpstr>
      <vt:lpstr>Impact</vt:lpstr>
      <vt:lpstr>Kristen ITC</vt:lpstr>
      <vt:lpstr>Wingdings</vt:lpstr>
      <vt:lpstr>Windpower design template</vt:lpstr>
      <vt:lpstr>NONRENEWABLE  AND RENEWABLE RESOURCES</vt:lpstr>
      <vt:lpstr>              HMMMM....</vt:lpstr>
      <vt:lpstr>What are Nonrenewable resources?</vt:lpstr>
      <vt:lpstr>What are some nonrenewable resources? </vt:lpstr>
      <vt:lpstr>Nonrenewable energy</vt:lpstr>
      <vt:lpstr>Nonrenewable energy resources removed from the earth’s crust include: oil, natural gas, coal, and uranium. </vt:lpstr>
      <vt:lpstr>What are FOSSIL FUELS and how are they different?</vt:lpstr>
      <vt:lpstr>COAL, PETROLEUM, AND GAS</vt:lpstr>
      <vt:lpstr>HOW IS COAL MADE ???</vt:lpstr>
      <vt:lpstr>COAL, PETROLEUM, AND GAS</vt:lpstr>
      <vt:lpstr>HOW ARE OIL AND GAS MADE ???</vt:lpstr>
      <vt:lpstr>     NUCLEAR ENERGY</vt:lpstr>
      <vt:lpstr>What are the  advantages and disadvantages of Nonrenewable resources? </vt:lpstr>
      <vt:lpstr>             HMMMM....</vt:lpstr>
      <vt:lpstr>RENEWABLE RESOURCES</vt:lpstr>
      <vt:lpstr>Renewable Energy</vt:lpstr>
      <vt:lpstr>SOLAR</vt:lpstr>
      <vt:lpstr>PowerPoint Presentation</vt:lpstr>
      <vt:lpstr>PowerPoint Presentation</vt:lpstr>
      <vt:lpstr>  GEOTHERMAL</vt:lpstr>
      <vt:lpstr>           WIND</vt:lpstr>
      <vt:lpstr>         BIOMASS</vt:lpstr>
      <vt:lpstr>    WATER or  HYDROELECTRIC</vt:lpstr>
      <vt:lpstr>PowerPoint Presentation</vt:lpstr>
      <vt:lpstr>Energy Consevation</vt:lpstr>
      <vt:lpstr>Energy Efficiency  Vs Energy Conservation? </vt:lpstr>
      <vt:lpstr>SUMMARY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NONRENEWABLE AND RENEWABLE RESOURCES !</dc:title>
  <dc:creator>TINA SHUTTY</dc:creator>
  <cp:lastModifiedBy>Rogers, Quaran S.</cp:lastModifiedBy>
  <cp:revision>89</cp:revision>
  <dcterms:created xsi:type="dcterms:W3CDTF">2006-10-24T02:57:16Z</dcterms:created>
  <dcterms:modified xsi:type="dcterms:W3CDTF">2016-10-24T13:11:01Z</dcterms:modified>
</cp:coreProperties>
</file>